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charts/chart75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drawings/drawing17.xml" ContentType="application/vnd.openxmlformats-officedocument.drawingml.chartshapes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rawings/drawing24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rawings/drawing20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58.xml" ContentType="application/vnd.openxmlformats-officedocument.drawingml.chart+xml"/>
  <Default Extension="png" ContentType="image/png"/>
  <Override PartName="/ppt/charts/chart76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rawings/drawing18.xml" ContentType="application/vnd.openxmlformats-officedocument.drawingml.chartshapes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rawings/drawing25.xml" ContentType="application/vnd.openxmlformats-officedocument.drawingml.chartshap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ppt/charts/chart7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drawings/drawing19.xml" ContentType="application/vnd.openxmlformats-officedocument.drawingml.chartshapes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chart78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charts/chart49.xml" ContentType="application/vnd.openxmlformats-officedocument.drawingml.chart+xml"/>
  <Override PartName="/ppt/notesSlides/notesSlide1.xml" ContentType="application/vnd.openxmlformats-officedocument.presentationml.notesSlide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activeX/activeX1.xml" ContentType="application/vnd.ms-office.activeX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charts/chart6.xml" ContentType="application/vnd.openxmlformats-officedocument.drawingml.chart+xml"/>
  <Override PartName="/ppt/drawings/drawing2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7" r:id="rId30"/>
    <p:sldId id="295" r:id="rId31"/>
    <p:sldId id="278" r:id="rId32"/>
    <p:sldId id="279" r:id="rId33"/>
    <p:sldId id="276" r:id="rId34"/>
    <p:sldId id="280" r:id="rId35"/>
    <p:sldId id="281" r:id="rId36"/>
    <p:sldId id="296" r:id="rId37"/>
    <p:sldId id="282" r:id="rId38"/>
    <p:sldId id="283" r:id="rId39"/>
    <p:sldId id="275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0.xlsx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7.xlsx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78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975308641975485E-2"/>
          <c:y val="3.086635926983939E-2"/>
          <c:w val="0.96095290172061298"/>
          <c:h val="0.76807919110253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2.58900797122582E-2"/>
                  <c:y val="7.2561850407174841E-3"/>
                </c:manualLayout>
              </c:layout>
              <c:showVal val="1"/>
            </c:dLbl>
            <c:dLbl>
              <c:idx val="1"/>
              <c:layout>
                <c:manualLayout>
                  <c:x val="-1.697530864197548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315849,72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160493827160516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2.3148148148148147E-2"/>
                  <c:y val="2.80603266089446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413,82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5432098765432223E-2"/>
                  <c:y val="5.612065321788978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год*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322746.62</c:v>
                </c:pt>
                <c:pt idx="1">
                  <c:v>315849.71999999997</c:v>
                </c:pt>
                <c:pt idx="2">
                  <c:v>333113.75</c:v>
                </c:pt>
                <c:pt idx="3">
                  <c:v>317272.71999999997</c:v>
                </c:pt>
                <c:pt idx="4">
                  <c:v>322133.93000000011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4.0123456790123468E-2"/>
                  <c:y val="2.8059153334616975E-3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-1.94791122944502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316018,42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320987654321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7037037037037292E-2"/>
                  <c:y val="2.80603266089446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313413,82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3.5493705647905292E-2"/>
                  <c:y val="5.612065321788978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год*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319659.39</c:v>
                </c:pt>
                <c:pt idx="1">
                  <c:v>316018.4200000001</c:v>
                </c:pt>
                <c:pt idx="2">
                  <c:v>335444.5</c:v>
                </c:pt>
                <c:pt idx="3">
                  <c:v>317272.71999999997</c:v>
                </c:pt>
                <c:pt idx="4">
                  <c:v>322133.93000000011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dLbls>
            <c:dLbl>
              <c:idx val="0"/>
              <c:layout>
                <c:manualLayout>
                  <c:x val="1.5432098765432155E-2"/>
                  <c:y val="0.10521468309040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-3087,23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802469135802534E-2"/>
                  <c:y val="3.62809252035874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168,7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6975308641975387E-2"/>
                  <c:y val="-1.08842775610762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год*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-3087.23</c:v>
                </c:pt>
                <c:pt idx="1">
                  <c:v>168.7</c:v>
                </c:pt>
                <c:pt idx="2">
                  <c:v>2330.75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100038528"/>
        <c:axId val="100040064"/>
      </c:barChart>
      <c:catAx>
        <c:axId val="100038528"/>
        <c:scaling>
          <c:orientation val="minMax"/>
        </c:scaling>
        <c:axPos val="b"/>
        <c:tickLblPos val="nextTo"/>
        <c:crossAx val="100040064"/>
        <c:crosses val="autoZero"/>
        <c:auto val="1"/>
        <c:lblAlgn val="ctr"/>
        <c:lblOffset val="100"/>
      </c:catAx>
      <c:valAx>
        <c:axId val="100040064"/>
        <c:scaling>
          <c:orientation val="minMax"/>
        </c:scaling>
        <c:delete val="1"/>
        <c:axPos val="l"/>
        <c:numFmt formatCode="General" sourceLinked="1"/>
        <c:tickLblPos val="none"/>
        <c:crossAx val="10003852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7770450568678919"/>
          <c:y val="0.91159796875260635"/>
          <c:w val="0.62476463011568684"/>
          <c:h val="8.8402031247385479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0.76000000000000489</c:v>
                </c:pt>
              </c:numCache>
            </c:numRef>
          </c:val>
        </c:ser>
        <c:firstSliceAng val="0"/>
        <c:holeSize val="50"/>
      </c:doughnutChart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0.76000000000000489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15123,2 тыс.рублей</c:v>
                </c:pt>
                <c:pt idx="1">
                  <c:v>Налоги на имущество 7069,50 тыс. рублей</c:v>
                </c:pt>
                <c:pt idx="2">
                  <c:v>Акцизы по подакцизным товарам 4632,7 тыс. рублей</c:v>
                </c:pt>
                <c:pt idx="3">
                  <c:v>Налоги на совокупный доход 21299,4 тыс. рублей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0.31000000000000089</c:v>
                </c:pt>
                <c:pt idx="1">
                  <c:v>0.15000000000000024</c:v>
                </c:pt>
                <c:pt idx="2">
                  <c:v>0.1</c:v>
                </c:pt>
                <c:pt idx="3">
                  <c:v>0.44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59507"/>
          <c:w val="0.87095123130036334"/>
          <c:h val="0.33762615834710114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15695,48 тыс.рублей</c:v>
                </c:pt>
                <c:pt idx="1">
                  <c:v>Налоги на имущество 7797,2 тыс. рублей</c:v>
                </c:pt>
                <c:pt idx="2">
                  <c:v>Акцизы по подакцизным товарам 4941,5 тыс. рублей</c:v>
                </c:pt>
                <c:pt idx="3">
                  <c:v>Налоги на совокупный доход 21471,89 тыс. рублей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0.31000000000000116</c:v>
                </c:pt>
                <c:pt idx="1">
                  <c:v>0.16</c:v>
                </c:pt>
                <c:pt idx="2">
                  <c:v>0.1</c:v>
                </c:pt>
                <c:pt idx="3">
                  <c:v>0.43000000000000038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59574"/>
          <c:w val="0.87095123130036356"/>
          <c:h val="0.33762615834710136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16352,0 тыс.рублей</c:v>
                </c:pt>
                <c:pt idx="1">
                  <c:v>Налоги на имущество 8860,2 тыс. рублей</c:v>
                </c:pt>
                <c:pt idx="2">
                  <c:v>Акцизы по подакцизным товарам 4848,9 тыс. рублей</c:v>
                </c:pt>
                <c:pt idx="3">
                  <c:v>Налоги на совокупный доход 21683,36 тыс. рублей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0.32000000000000134</c:v>
                </c:pt>
                <c:pt idx="1">
                  <c:v>0.17</c:v>
                </c:pt>
                <c:pt idx="2">
                  <c:v>9.0000000000000024E-2</c:v>
                </c:pt>
                <c:pt idx="3">
                  <c:v>0.42000000000000032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59574"/>
          <c:w val="0.87095123130036356"/>
          <c:h val="0.33762615834710136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год*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14486.3</c:v>
                </c:pt>
                <c:pt idx="1">
                  <c:v>14457.4</c:v>
                </c:pt>
                <c:pt idx="2">
                  <c:v>15123.2</c:v>
                </c:pt>
                <c:pt idx="3">
                  <c:v>15695.48</c:v>
                </c:pt>
                <c:pt idx="4">
                  <c:v>16352</c:v>
                </c:pt>
              </c:numCache>
            </c:numRef>
          </c:val>
        </c:ser>
        <c:overlap val="100"/>
        <c:axId val="116076544"/>
        <c:axId val="116078080"/>
      </c:barChart>
      <c:catAx>
        <c:axId val="116076544"/>
        <c:scaling>
          <c:orientation val="minMax"/>
        </c:scaling>
        <c:axPos val="b"/>
        <c:tickLblPos val="nextTo"/>
        <c:crossAx val="116078080"/>
        <c:crosses val="autoZero"/>
        <c:auto val="1"/>
        <c:lblAlgn val="ctr"/>
        <c:lblOffset val="100"/>
      </c:catAx>
      <c:valAx>
        <c:axId val="116078080"/>
        <c:scaling>
          <c:orientation val="minMax"/>
        </c:scaling>
        <c:delete val="1"/>
        <c:axPos val="l"/>
        <c:numFmt formatCode="General" sourceLinked="1"/>
        <c:tickLblPos val="none"/>
        <c:crossAx val="116076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0.23800000000000004</c:v>
                </c:pt>
                <c:pt idx="1">
                  <c:v>0.76200000000000256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0.76000000000000256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0.76000000000000478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3.4009423799536725E-2"/>
          <c:y val="4.9382370415994033E-2"/>
          <c:w val="0.96599057620046591"/>
          <c:h val="0.7486355689937841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год*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5183.7</c:v>
                </c:pt>
                <c:pt idx="1">
                  <c:v>6157</c:v>
                </c:pt>
                <c:pt idx="2">
                  <c:v>4632.7</c:v>
                </c:pt>
                <c:pt idx="3">
                  <c:v>4941.5</c:v>
                </c:pt>
                <c:pt idx="4">
                  <c:v>4848.9000000000005</c:v>
                </c:pt>
              </c:numCache>
            </c:numRef>
          </c:val>
        </c:ser>
        <c:gapWidth val="55"/>
        <c:overlap val="100"/>
        <c:axId val="117380608"/>
        <c:axId val="117382144"/>
      </c:barChart>
      <c:catAx>
        <c:axId val="117380608"/>
        <c:scaling>
          <c:orientation val="minMax"/>
        </c:scaling>
        <c:axPos val="b"/>
        <c:majorTickMark val="none"/>
        <c:tickLblPos val="nextTo"/>
        <c:crossAx val="117382144"/>
        <c:crosses val="autoZero"/>
        <c:auto val="1"/>
        <c:lblAlgn val="ctr"/>
        <c:lblOffset val="100"/>
      </c:catAx>
      <c:valAx>
        <c:axId val="1173821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38060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0.73400000000000065</c:v>
                </c:pt>
                <c:pt idx="1">
                  <c:v>0.26600000000000001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5432098765432159E-3"/>
                  <c:y val="-0.237001209189842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20676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08641975308643E-3"/>
                  <c:y val="-0.386940749697703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21584,3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0864197530863797E-3"/>
                  <c:y val="-0.328899637243049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21299,4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0864197530864352E-3"/>
                  <c:y val="-0.367593712212818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21471,89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1316741696018041E-16"/>
                  <c:y val="-0.411124546553808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21683,36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год*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20676</c:v>
                </c:pt>
                <c:pt idx="1">
                  <c:v>21584.3</c:v>
                </c:pt>
                <c:pt idx="2">
                  <c:v>21299.4</c:v>
                </c:pt>
                <c:pt idx="3">
                  <c:v>21471.89</c:v>
                </c:pt>
                <c:pt idx="4">
                  <c:v>21683.360000000001</c:v>
                </c:pt>
              </c:numCache>
            </c:numRef>
          </c:val>
        </c:ser>
        <c:overlap val="100"/>
        <c:axId val="117641216"/>
        <c:axId val="117642752"/>
      </c:barChart>
      <c:catAx>
        <c:axId val="117641216"/>
        <c:scaling>
          <c:orientation val="minMax"/>
        </c:scaling>
        <c:axPos val="b"/>
        <c:tickLblPos val="nextTo"/>
        <c:crossAx val="117642752"/>
        <c:crosses val="autoZero"/>
        <c:auto val="1"/>
        <c:lblAlgn val="ctr"/>
        <c:lblOffset val="100"/>
      </c:catAx>
      <c:valAx>
        <c:axId val="117642752"/>
        <c:scaling>
          <c:orientation val="minMax"/>
        </c:scaling>
        <c:delete val="1"/>
        <c:axPos val="l"/>
        <c:numFmt formatCode="General" sourceLinked="1"/>
        <c:tickLblPos val="none"/>
        <c:crossAx val="117641216"/>
        <c:crosses val="autoZero"/>
        <c:crossBetween val="between"/>
      </c:valAx>
      <c:spPr>
        <a:noFill/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0.33000000000000262</c:v>
                </c:pt>
                <c:pt idx="1">
                  <c:v>0.67000000000000548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1.391294609981048E-2"/>
          <c:y val="4.9382370415994033E-2"/>
          <c:w val="0.7360544929808418"/>
          <c:h val="0.7486355689937838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год*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6206.7</c:v>
                </c:pt>
                <c:pt idx="1">
                  <c:v>7915.2</c:v>
                </c:pt>
                <c:pt idx="2">
                  <c:v>7069.5</c:v>
                </c:pt>
                <c:pt idx="3">
                  <c:v>7797.2</c:v>
                </c:pt>
                <c:pt idx="4">
                  <c:v>8860.2000000000007</c:v>
                </c:pt>
              </c:numCache>
            </c:numRef>
          </c:val>
        </c:ser>
        <c:gapWidth val="55"/>
        <c:overlap val="100"/>
        <c:axId val="117822976"/>
        <c:axId val="117824512"/>
      </c:barChart>
      <c:catAx>
        <c:axId val="117822976"/>
        <c:scaling>
          <c:orientation val="minMax"/>
        </c:scaling>
        <c:axPos val="b"/>
        <c:majorTickMark val="none"/>
        <c:tickLblPos val="nextTo"/>
        <c:crossAx val="117824512"/>
        <c:crosses val="autoZero"/>
        <c:auto val="1"/>
        <c:lblAlgn val="ctr"/>
        <c:lblOffset val="100"/>
      </c:catAx>
      <c:valAx>
        <c:axId val="117824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822976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0.87000000000000421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0.77000000000000268</c:v>
                </c:pt>
                <c:pt idx="1">
                  <c:v>0.23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0.11851905026830102"/>
                  <c:y val="-2.222206668719729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12199,1 тыс. рублей</c:v>
                </c:pt>
                <c:pt idx="1">
                  <c:v>Штрафы, санкции, возмещение ущерба 73,6 тыс. рублей</c:v>
                </c:pt>
                <c:pt idx="2">
                  <c:v>Платежи при пользовании природными ресурсами 278 тыс. рублей</c:v>
                </c:pt>
                <c:pt idx="3">
                  <c:v>Доходы от использования имущества 2298,2 тыс. рублей</c:v>
                </c:pt>
                <c:pt idx="4">
                  <c:v>Доходы от продажи материальных и нематериальных активов 433,6 тыс.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 formatCode="0%">
                  <c:v>0.8</c:v>
                </c:pt>
                <c:pt idx="1">
                  <c:v>5.0000000000000114E-3</c:v>
                </c:pt>
                <c:pt idx="2" formatCode="0%">
                  <c:v>1.0000000000000005E-2</c:v>
                </c:pt>
                <c:pt idx="3" formatCode="0%">
                  <c:v>0.15000000000000024</c:v>
                </c:pt>
                <c:pt idx="4" formatCode="0%">
                  <c:v>3.0000000000000002E-2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345"/>
          <c:h val="0.41095897841485407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0.11851905026830102"/>
                  <c:y val="-2.222206668719729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12711,47 тыс. рублей</c:v>
                </c:pt>
                <c:pt idx="1">
                  <c:v>Штрафы, санкции, возмещение ущерба 76,69 тыс. рублей</c:v>
                </c:pt>
                <c:pt idx="2">
                  <c:v>Платежи при пользовании природными ресурсами 278 тыс. рублей</c:v>
                </c:pt>
                <c:pt idx="3">
                  <c:v>Доходы от использования имущества 2300,05 тыс. рублей</c:v>
                </c:pt>
                <c:pt idx="4">
                  <c:v>Доходы от продажи материальных и нематериальных активов 203,6 тыс. рублей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0.82000000000000062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0.15000000000000024</c:v>
                </c:pt>
                <c:pt idx="4">
                  <c:v>1.0000000000000005E-2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378"/>
          <c:h val="0.43237785719466409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-0.11851905026830102"/>
                  <c:y val="-2.222206668719729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13232,63 тыс. рублей</c:v>
                </c:pt>
                <c:pt idx="1">
                  <c:v>Штрафы, санкции, возмещение ущерба 79,84 тыс. рублей</c:v>
                </c:pt>
                <c:pt idx="2">
                  <c:v>Платежи при пользовании природными ресурсами 278 тыс. Рублей</c:v>
                </c:pt>
                <c:pt idx="3">
                  <c:v>Доходы от использования имущества 2304,12 тыс. рублей</c:v>
                </c:pt>
                <c:pt idx="4">
                  <c:v>Доходы от продажи материальных и нематериальных активов 203,6 тыс. рублей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0.82000000000000062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0.14000000000000001</c:v>
                </c:pt>
                <c:pt idx="4">
                  <c:v>1.0000000000000005E-2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378"/>
          <c:h val="0.43237785719466409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21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2.469032112452574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54534 тыс. рублей</c:v>
                </c:pt>
                <c:pt idx="1">
                  <c:v>Субвенции 125973,45 тыс. рублей</c:v>
                </c:pt>
                <c:pt idx="2">
                  <c:v>Субсидии 89199 тыс. рублей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0.21000000000000008</c:v>
                </c:pt>
                <c:pt idx="1">
                  <c:v>0.47000000000000008</c:v>
                </c:pt>
                <c:pt idx="2">
                  <c:v>0.32000000000000017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356"/>
          <c:h val="0.41095897841485418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6903211245257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41926 тыс. рублей</c:v>
                </c:pt>
                <c:pt idx="1">
                  <c:v>Субвенции 124445,24 тыс. рублей</c:v>
                </c:pt>
                <c:pt idx="2">
                  <c:v>Субсидии 85425,60 тыс. рублей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</c:v>
                </c:pt>
                <c:pt idx="1">
                  <c:v>0.49000000000000016</c:v>
                </c:pt>
                <c:pt idx="2">
                  <c:v>0.34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389"/>
          <c:h val="0.41095897841485446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1358302973744528"/>
          <c:y val="1.9752948166397589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2.46903211245257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44265 тыс. рублей</c:v>
                </c:pt>
                <c:pt idx="1">
                  <c:v>Субвенции 126398,68 тыс. рублей</c:v>
                </c:pt>
                <c:pt idx="2">
                  <c:v>Субсидии 83627,60 тыс. рублей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0.15000000000000008</c:v>
                </c:pt>
                <c:pt idx="1">
                  <c:v>0.49000000000000016</c:v>
                </c:pt>
                <c:pt idx="2">
                  <c:v>0.36000000000000015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7570778157283231"/>
          <c:w val="0.87095123130036389"/>
          <c:h val="0.41095897841485446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6975308641975471E-2"/>
          <c:y val="5.7144965612843074E-2"/>
          <c:w val="0.95111499951394951"/>
          <c:h val="0.741800584759530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5432098765432245E-3"/>
                  <c:y val="-0.37039631123807643"/>
                </c:manualLayout>
              </c:layout>
              <c:showVal val="1"/>
            </c:dLbl>
            <c:dLbl>
              <c:idx val="1"/>
              <c:layout>
                <c:manualLayout>
                  <c:x val="3.0864197530864499E-3"/>
                  <c:y val="-0.32830582132466252"/>
                </c:manualLayout>
              </c:layout>
              <c:showVal val="1"/>
            </c:dLbl>
            <c:dLbl>
              <c:idx val="2"/>
              <c:layout>
                <c:manualLayout>
                  <c:x val="1.5432098765432245E-3"/>
                  <c:y val="-0.30024549471571021"/>
                </c:manualLayout>
              </c:layout>
              <c:showVal val="1"/>
            </c:dLbl>
            <c:dLbl>
              <c:idx val="3"/>
              <c:layout>
                <c:manualLayout>
                  <c:x val="3.0864197530864499E-3"/>
                  <c:y val="-0.1739740249754583"/>
                </c:manualLayout>
              </c:layout>
              <c:showVal val="1"/>
            </c:dLbl>
            <c:dLbl>
              <c:idx val="4"/>
              <c:layout>
                <c:manualLayout>
                  <c:x val="3.0864197530864499E-3"/>
                  <c:y val="-0.17116799231456378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319659.39</c:v>
                </c:pt>
                <c:pt idx="1">
                  <c:v>357021.69</c:v>
                </c:pt>
                <c:pt idx="2">
                  <c:v>335444.5</c:v>
                </c:pt>
                <c:pt idx="3">
                  <c:v>317272.71999999997</c:v>
                </c:pt>
                <c:pt idx="4">
                  <c:v>322133.93000000011</c:v>
                </c:pt>
              </c:numCache>
            </c:numRef>
          </c:val>
        </c:ser>
        <c:overlap val="100"/>
        <c:axId val="126573568"/>
        <c:axId val="126575360"/>
      </c:barChart>
      <c:catAx>
        <c:axId val="126573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6575360"/>
        <c:crosses val="autoZero"/>
        <c:auto val="1"/>
        <c:lblAlgn val="ctr"/>
        <c:lblOffset val="100"/>
      </c:catAx>
      <c:valAx>
        <c:axId val="126575360"/>
        <c:scaling>
          <c:orientation val="minMax"/>
        </c:scaling>
        <c:delete val="1"/>
        <c:axPos val="l"/>
        <c:numFmt formatCode="General" sourceLinked="1"/>
        <c:tickLblPos val="none"/>
        <c:crossAx val="126573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3888888888889043E-2"/>
          <c:y val="0"/>
          <c:w val="0.61882716049383224"/>
          <c:h val="0.864970423904049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53969.56</c:v>
                </c:pt>
                <c:pt idx="1">
                  <c:v>41335.550000000003</c:v>
                </c:pt>
                <c:pt idx="2">
                  <c:v>45710.66</c:v>
                </c:pt>
                <c:pt idx="3">
                  <c:v>45220.26</c:v>
                </c:pt>
                <c:pt idx="4">
                  <c:v>45362.26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124.26</c:v>
                </c:pt>
                <c:pt idx="1">
                  <c:v>246</c:v>
                </c:pt>
                <c:pt idx="2">
                  <c:v>600</c:v>
                </c:pt>
                <c:pt idx="3">
                  <c:v>600</c:v>
                </c:pt>
                <c:pt idx="4">
                  <c:v>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20131.649999999994</c:v>
                </c:pt>
                <c:pt idx="1">
                  <c:v>35303</c:v>
                </c:pt>
                <c:pt idx="2">
                  <c:v>24186.6</c:v>
                </c:pt>
                <c:pt idx="3">
                  <c:v>23209.5</c:v>
                </c:pt>
                <c:pt idx="4">
                  <c:v>25098.6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dLbls>
            <c:dLbl>
              <c:idx val="0"/>
              <c:layout>
                <c:manualLayout>
                  <c:x val="1.5432098765432139E-3"/>
                  <c:y val="-1.704714330914006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9.7412247480801219E-3"/>
                </c:manualLayout>
              </c:layout>
              <c:showVal val="1"/>
            </c:dLbl>
            <c:dLbl>
              <c:idx val="2"/>
              <c:layout>
                <c:manualLayout>
                  <c:x val="1.5432098765432139E-3"/>
                  <c:y val="-9.7412247480800195E-3"/>
                </c:manualLayout>
              </c:layout>
              <c:showVal val="1"/>
            </c:dLbl>
            <c:dLbl>
              <c:idx val="3"/>
              <c:layout>
                <c:manualLayout>
                  <c:x val="-5.6583708480089254E-17"/>
                  <c:y val="-1.217653093510004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9.741224748080121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5764.22</c:v>
                </c:pt>
                <c:pt idx="1">
                  <c:v>6917.25</c:v>
                </c:pt>
                <c:pt idx="2">
                  <c:v>7584.5</c:v>
                </c:pt>
                <c:pt idx="3">
                  <c:v>7311.3</c:v>
                </c:pt>
                <c:pt idx="4">
                  <c:v>7339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154048.18</c:v>
                </c:pt>
                <c:pt idx="1">
                  <c:v>162526.35999999993</c:v>
                </c:pt>
                <c:pt idx="2">
                  <c:v>162997.09</c:v>
                </c:pt>
                <c:pt idx="3">
                  <c:v>151426.91999999998</c:v>
                </c:pt>
                <c:pt idx="4">
                  <c:v>151797.49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614.49</c:v>
                </c:pt>
                <c:pt idx="1">
                  <c:v>4945.8500000000004</c:v>
                </c:pt>
                <c:pt idx="2">
                  <c:v>3237</c:v>
                </c:pt>
                <c:pt idx="3">
                  <c:v>157</c:v>
                </c:pt>
                <c:pt idx="4">
                  <c:v>157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50428.22</c:v>
                </c:pt>
                <c:pt idx="1">
                  <c:v>72117.19</c:v>
                </c:pt>
                <c:pt idx="2">
                  <c:v>56409.450000000012</c:v>
                </c:pt>
                <c:pt idx="3">
                  <c:v>52808.840000000011</c:v>
                </c:pt>
                <c:pt idx="4">
                  <c:v>52485.68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764.93999999999983</c:v>
                </c:pt>
                <c:pt idx="1">
                  <c:v>782</c:v>
                </c:pt>
                <c:pt idx="2">
                  <c:v>805</c:v>
                </c:pt>
                <c:pt idx="3">
                  <c:v>805</c:v>
                </c:pt>
                <c:pt idx="4">
                  <c:v>805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Лист1!$K$2:$K$6</c:f>
              <c:numCache>
                <c:formatCode>General</c:formatCode>
                <c:ptCount val="5"/>
                <c:pt idx="0">
                  <c:v>1221.3</c:v>
                </c:pt>
                <c:pt idx="1">
                  <c:v>1255.5999999999999</c:v>
                </c:pt>
                <c:pt idx="2">
                  <c:v>1345.9</c:v>
                </c:pt>
                <c:pt idx="3">
                  <c:v>1358.8</c:v>
                </c:pt>
                <c:pt idx="4">
                  <c:v>1410.4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Лист1!$L$2:$L$6</c:f>
              <c:numCache>
                <c:formatCode>General</c:formatCode>
                <c:ptCount val="5"/>
                <c:pt idx="0">
                  <c:v>32524.57</c:v>
                </c:pt>
                <c:pt idx="1">
                  <c:v>32122.89</c:v>
                </c:pt>
                <c:pt idx="2">
                  <c:v>32498.3</c:v>
                </c:pt>
                <c:pt idx="3">
                  <c:v>34305.1</c:v>
                </c:pt>
                <c:pt idx="4">
                  <c:v>36908.5</c:v>
                </c:pt>
              </c:numCache>
            </c:numRef>
          </c:val>
        </c:ser>
        <c:overlap val="100"/>
        <c:axId val="130538112"/>
        <c:axId val="130421120"/>
      </c:barChart>
      <c:catAx>
        <c:axId val="130538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30421120"/>
        <c:crosses val="autoZero"/>
        <c:auto val="1"/>
        <c:lblAlgn val="ctr"/>
        <c:lblOffset val="100"/>
      </c:catAx>
      <c:valAx>
        <c:axId val="130421120"/>
        <c:scaling>
          <c:orientation val="minMax"/>
        </c:scaling>
        <c:delete val="1"/>
        <c:axPos val="l"/>
        <c:numFmt formatCode="General" sourceLinked="1"/>
        <c:tickLblPos val="none"/>
        <c:crossAx val="13053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7777777778279"/>
          <c:y val="9.307411483478762E-3"/>
          <c:w val="0.33796296296297001"/>
          <c:h val="0.9906925885165212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875"/>
          <c:y val="4.2666821954488274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154774,7 тыс. рублей</c:v>
                </c:pt>
                <c:pt idx="1">
                  <c:v>Развитие культуры в Котельничском районе 8339,13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30 тыс. рублей</c:v>
                </c:pt>
                <c:pt idx="3">
                  <c:v>Развитие физической культуры и спорта 11832,06 тыс. рублей</c:v>
                </c:pt>
                <c:pt idx="4">
                  <c:v>Развитие архивного дела 237,11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154774.70000000001</c:v>
                </c:pt>
                <c:pt idx="1">
                  <c:v>8339.129999999981</c:v>
                </c:pt>
                <c:pt idx="2">
                  <c:v>30</c:v>
                </c:pt>
                <c:pt idx="3">
                  <c:v>11832.06</c:v>
                </c:pt>
                <c:pt idx="4">
                  <c:v>237.10999999999999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7891"/>
          <c:y val="0.19526008064012312"/>
          <c:w val="0.58781556819285907"/>
          <c:h val="0.80473991935988642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0.75900000000000256</c:v>
                </c:pt>
                <c:pt idx="1">
                  <c:v>0.24100000000000021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886"/>
          <c:y val="4.2666821954488322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1751,14 тыс. рублей</c:v>
                </c:pt>
                <c:pt idx="1">
                  <c:v>Развитие муниципального управления 29631,59 тыс. рублей</c:v>
                </c:pt>
                <c:pt idx="2">
                  <c:v>Управление муниципальными финансами и регулирование межбюджетных отношений 56354,26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1751.1399999999999</c:v>
                </c:pt>
                <c:pt idx="1">
                  <c:v>29631.59</c:v>
                </c:pt>
                <c:pt idx="2">
                  <c:v>56354.26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06"/>
          <c:y val="0.19526008064012323"/>
          <c:w val="0.5831859385632352"/>
          <c:h val="0.567704396353021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897"/>
          <c:y val="4.2666821954488357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614,49 тыс. рублей</c:v>
                </c:pt>
                <c:pt idx="1">
                  <c:v>Развитие транспортной инфраструктуры 23592,79 тыс . Рублей</c:v>
                </c:pt>
                <c:pt idx="2">
                  <c:v>Поддержка и развитие малого и среднего предпринимательства 11,34 тыс. рублей</c:v>
                </c:pt>
                <c:pt idx="3">
                  <c:v>Развитие агропромышленного комплекса 29144,01 тыс. рублей</c:v>
                </c:pt>
                <c:pt idx="4">
                  <c:v>Развитие строительства и архитектуры 4,81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614.49</c:v>
                </c:pt>
                <c:pt idx="1">
                  <c:v>23592.79</c:v>
                </c:pt>
                <c:pt idx="2">
                  <c:v>11.34</c:v>
                </c:pt>
                <c:pt idx="3">
                  <c:v>29144.01</c:v>
                </c:pt>
                <c:pt idx="4">
                  <c:v>4.8099999999999996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06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897"/>
          <c:y val="4.2666821954488357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119,97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119.97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17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88"/>
          <c:y val="4.2666821954488295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157375 тыс. рублей</c:v>
                </c:pt>
                <c:pt idx="1">
                  <c:v>Развитие культуры в Котельничском районе 8496,7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44 тыс. рублей</c:v>
                </c:pt>
                <c:pt idx="3">
                  <c:v>Развитие физической культуры и спорта 12433,2 тыс. рублей</c:v>
                </c:pt>
                <c:pt idx="4">
                  <c:v>Развитие архивного дела 297,7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157375</c:v>
                </c:pt>
                <c:pt idx="1">
                  <c:v>8496.7000000000007</c:v>
                </c:pt>
                <c:pt idx="2">
                  <c:v>44</c:v>
                </c:pt>
                <c:pt idx="3">
                  <c:v>12433.2</c:v>
                </c:pt>
                <c:pt idx="4">
                  <c:v>297.7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7896"/>
          <c:y val="0.19526008064012318"/>
          <c:w val="0.58781556819285896"/>
          <c:h val="0.8047399193598866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892"/>
          <c:y val="4.2666821954488336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1708,5 тыс. рублей</c:v>
                </c:pt>
                <c:pt idx="1">
                  <c:v>Развитие муниципального управления 46221,02 тыс. рублей</c:v>
                </c:pt>
                <c:pt idx="2">
                  <c:v>Управление муниципальными финансами и регулирование межбюджетных отношений 40169,9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1708.5</c:v>
                </c:pt>
                <c:pt idx="1">
                  <c:v>46221.02</c:v>
                </c:pt>
                <c:pt idx="2">
                  <c:v>40169.9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11"/>
          <c:y val="0.19526008064012326"/>
          <c:w val="0.5831859385632352"/>
          <c:h val="0.56770439635302172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03"/>
          <c:y val="4.266682195448838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620,4 тыс. рублей</c:v>
                </c:pt>
                <c:pt idx="1">
                  <c:v>Развитие транспортной инфраструктуры 33393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12677,5 тыс. рублей</c:v>
                </c:pt>
                <c:pt idx="4">
                  <c:v>Развитие строительства и архитектуры 4,8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620.4</c:v>
                </c:pt>
                <c:pt idx="1">
                  <c:v>33393</c:v>
                </c:pt>
                <c:pt idx="2">
                  <c:v>13</c:v>
                </c:pt>
                <c:pt idx="3">
                  <c:v>12677.5</c:v>
                </c:pt>
                <c:pt idx="4">
                  <c:v>4.8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11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03"/>
          <c:y val="4.266682195448838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22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886"/>
          <c:y val="4.2666821954488322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162742,81 тыс. рублей</c:v>
                </c:pt>
                <c:pt idx="1">
                  <c:v>Развитие культуры в Котельничском районе 10586,9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58 тыс. рублей</c:v>
                </c:pt>
                <c:pt idx="3">
                  <c:v>Развитие физической культуры и спорта 12390,98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162742.81</c:v>
                </c:pt>
                <c:pt idx="1">
                  <c:v>10586.9</c:v>
                </c:pt>
                <c:pt idx="2">
                  <c:v>58</c:v>
                </c:pt>
                <c:pt idx="3">
                  <c:v>12390.98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7902"/>
          <c:y val="0.19526008064012323"/>
          <c:w val="0.58781556819285885"/>
          <c:h val="0.80473991935988676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897"/>
          <c:y val="4.2666821954488357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1670,5 тыс. рублей</c:v>
                </c:pt>
                <c:pt idx="1">
                  <c:v>Развитие муниципального управления 34550,6 тыс. рублей</c:v>
                </c:pt>
                <c:pt idx="2">
                  <c:v>Управление муниципальными финансами и регулирование межбюджетных отношений 49929,56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1670.5</c:v>
                </c:pt>
                <c:pt idx="1">
                  <c:v>34550.6</c:v>
                </c:pt>
                <c:pt idx="2">
                  <c:v>49929.56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17"/>
          <c:y val="0.19526008064012329"/>
          <c:w val="0.5831859385632352"/>
          <c:h val="0.56770439635302183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08"/>
          <c:y val="4.266682195448841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3237 тыс. рублей</c:v>
                </c:pt>
                <c:pt idx="1">
                  <c:v>Развитие транспортной инфраструктуры 35543,7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21763,95 тыс. рублей</c:v>
                </c:pt>
                <c:pt idx="4">
                  <c:v>Развитие строительства и архитектуры 473,8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3237</c:v>
                </c:pt>
                <c:pt idx="1">
                  <c:v>35543.699999999997</c:v>
                </c:pt>
                <c:pt idx="2">
                  <c:v>13</c:v>
                </c:pt>
                <c:pt idx="3">
                  <c:v>21763.95</c:v>
                </c:pt>
                <c:pt idx="4">
                  <c:v>473.8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17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0.76000000000000489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  <c:spPr>
        <a:ln>
          <a:noFill/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08"/>
          <c:y val="4.266682195448841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28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892"/>
          <c:y val="4.2666821954488336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151567,24 тыс. рублей</c:v>
                </c:pt>
                <c:pt idx="1">
                  <c:v>Развитие культуры в Котельничском районе 10321,2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48 тыс. рублей</c:v>
                </c:pt>
                <c:pt idx="3">
                  <c:v>Развитие физической культуры и спорта 12435,88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151567.24000000002</c:v>
                </c:pt>
                <c:pt idx="1">
                  <c:v>10321.200000000003</c:v>
                </c:pt>
                <c:pt idx="2">
                  <c:v>48</c:v>
                </c:pt>
                <c:pt idx="3">
                  <c:v>12435.88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7907"/>
          <c:y val="0.19526008064012326"/>
          <c:w val="0.58781556819285863"/>
          <c:h val="0.80473991935988698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903"/>
          <c:y val="4.266682195448838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1670,5 тыс. рублей</c:v>
                </c:pt>
                <c:pt idx="1">
                  <c:v>Развитие муниципального управления 31543,3 тыс. рублей</c:v>
                </c:pt>
                <c:pt idx="2">
                  <c:v>Управление муниципальными финансами и регулирование межбюджетных отношений 52852,06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1670.5</c:v>
                </c:pt>
                <c:pt idx="1">
                  <c:v>31543.3</c:v>
                </c:pt>
                <c:pt idx="2">
                  <c:v>52852.06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22"/>
          <c:y val="0.19526008064012332"/>
          <c:w val="0.5831859385632352"/>
          <c:h val="0.56770439635302195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14"/>
          <c:y val="4.2666821954488426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157 тыс. рублей</c:v>
                </c:pt>
                <c:pt idx="1">
                  <c:v>Развитие транспортной инфраструктуры 33309,5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20866,54 тыс. рублей</c:v>
                </c:pt>
                <c:pt idx="4">
                  <c:v>Развитие строительства и архитектуры 4,8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</c:v>
                </c:pt>
                <c:pt idx="1">
                  <c:v>33309.5</c:v>
                </c:pt>
                <c:pt idx="2">
                  <c:v>13</c:v>
                </c:pt>
                <c:pt idx="3">
                  <c:v>20866.54</c:v>
                </c:pt>
                <c:pt idx="4">
                  <c:v>4.8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22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14"/>
          <c:y val="4.2666821954488426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34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40580344123897"/>
          <c:y val="4.2666821954488357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152139,85 тыс. рублей</c:v>
                </c:pt>
                <c:pt idx="1">
                  <c:v>Развитие культуры в Котельничском районе 10358,6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48 тыс. рублей</c:v>
                </c:pt>
                <c:pt idx="3">
                  <c:v>Развитие физической культуры и спорта 12663,14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152139.84999999998</c:v>
                </c:pt>
                <c:pt idx="1">
                  <c:v>10358.6</c:v>
                </c:pt>
                <c:pt idx="2">
                  <c:v>48</c:v>
                </c:pt>
                <c:pt idx="3">
                  <c:v>12663.140000000001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7913"/>
          <c:y val="0.19526008064012329"/>
          <c:w val="0.58781556819285841"/>
          <c:h val="0.8047399193598872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3908"/>
          <c:y val="4.2666821954488413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1670,5 тыс. рублей</c:v>
                </c:pt>
                <c:pt idx="1">
                  <c:v>Развитие муниципального управления 32696,8 тыс. рублей</c:v>
                </c:pt>
                <c:pt idx="2">
                  <c:v>Управление муниципальными финансами и регулирование межбюджетных отношений 56045,66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1670.5</c:v>
                </c:pt>
                <c:pt idx="1">
                  <c:v>32696.799999999996</c:v>
                </c:pt>
                <c:pt idx="2">
                  <c:v>56045.659999999996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28"/>
          <c:y val="0.19526008064012337"/>
          <c:w val="0.5831859385632352"/>
          <c:h val="0.56770439635302206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3919"/>
          <c:y val="4.2666821954488447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157 тыс. рублей</c:v>
                </c:pt>
                <c:pt idx="1">
                  <c:v>Развитие транспортной инфраструктуры 33216,9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20635,98 тыс. рублей</c:v>
                </c:pt>
                <c:pt idx="4">
                  <c:v>Развитие строительства и архитектуры 4,8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</c:v>
                </c:pt>
                <c:pt idx="1">
                  <c:v>33216.9</c:v>
                </c:pt>
                <c:pt idx="2">
                  <c:v>13</c:v>
                </c:pt>
                <c:pt idx="3">
                  <c:v>20635.980000000021</c:v>
                </c:pt>
                <c:pt idx="4">
                  <c:v>4.8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28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3919"/>
          <c:y val="4.2666821954488447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120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839"/>
          <c:y val="0.23758797172106624"/>
          <c:w val="0.5831859385632352"/>
          <c:h val="0.76241202827893351"/>
        </c:manualLayout>
      </c:layout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6073891579644903E-2"/>
          <c:y val="2.3560745403293552E-2"/>
          <c:w val="0.94785221684071064"/>
          <c:h val="0.519107309160491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 и управление в сфере установленных функций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27782.3</c:v>
                </c:pt>
                <c:pt idx="1">
                  <c:v>26897.1</c:v>
                </c:pt>
                <c:pt idx="2">
                  <c:v>26499.200000000001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4556.4000000000005</c:v>
                </c:pt>
                <c:pt idx="1">
                  <c:v>7257.4</c:v>
                </c:pt>
                <c:pt idx="2">
                  <c:v>10258.299999999996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dLbls>
            <c:dLbl>
              <c:idx val="0"/>
              <c:layout>
                <c:manualLayout>
                  <c:x val="-7.11106133990315E-3"/>
                  <c:y val="-1.6653078902018701E-2"/>
                </c:manualLayout>
              </c:layout>
              <c:showVal val="1"/>
            </c:dLbl>
            <c:dLbl>
              <c:idx val="1"/>
              <c:layout>
                <c:manualLayout>
                  <c:x val="-4.7407075599354221E-3"/>
                  <c:y val="-3.4002017757752447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777765334975784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9.6</c:v>
                </c:pt>
                <c:pt idx="1">
                  <c:v>0.6000000000000002</c:v>
                </c:pt>
                <c:pt idx="2">
                  <c:v>1</c:v>
                </c:pt>
              </c:numCache>
            </c:numRef>
          </c:val>
        </c:ser>
        <c:overlap val="100"/>
        <c:axId val="132548480"/>
        <c:axId val="132550016"/>
      </c:barChart>
      <c:catAx>
        <c:axId val="132548480"/>
        <c:scaling>
          <c:orientation val="minMax"/>
        </c:scaling>
        <c:axPos val="b"/>
        <c:tickLblPos val="nextTo"/>
        <c:crossAx val="132550016"/>
        <c:crosses val="autoZero"/>
        <c:auto val="1"/>
        <c:lblAlgn val="ctr"/>
        <c:lblOffset val="100"/>
      </c:catAx>
      <c:valAx>
        <c:axId val="132550016"/>
        <c:scaling>
          <c:orientation val="minMax"/>
        </c:scaling>
        <c:delete val="1"/>
        <c:axPos val="l"/>
        <c:numFmt formatCode="General" sourceLinked="1"/>
        <c:tickLblPos val="none"/>
        <c:crossAx val="132548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822839385201162E-2"/>
          <c:y val="0.67517287718021435"/>
          <c:w val="0.85635432122959765"/>
          <c:h val="0.32482712281978943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0.76000000000000489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Управление муниципальными финансами и регулирование межбюджетных отношений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0.63000000000000023</c:v>
                </c:pt>
                <c:pt idx="1">
                  <c:v>0.63000000000000023</c:v>
                </c:pt>
                <c:pt idx="2">
                  <c:v>0.64000000000000024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муниципального управления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0.37000000000000011</c:v>
                </c:pt>
                <c:pt idx="1">
                  <c:v>0.37000000000000011</c:v>
                </c:pt>
                <c:pt idx="2">
                  <c:v>0.3600000000000001</c:v>
                </c:pt>
              </c:numCache>
            </c:numRef>
          </c:val>
        </c:ser>
        <c:overlap val="100"/>
        <c:axId val="132621056"/>
        <c:axId val="132622592"/>
      </c:barChart>
      <c:catAx>
        <c:axId val="132621056"/>
        <c:scaling>
          <c:orientation val="minMax"/>
        </c:scaling>
        <c:axPos val="b"/>
        <c:tickLblPos val="nextTo"/>
        <c:crossAx val="132622592"/>
        <c:crosses val="autoZero"/>
        <c:auto val="1"/>
        <c:lblAlgn val="ctr"/>
        <c:lblOffset val="100"/>
      </c:catAx>
      <c:valAx>
        <c:axId val="132622592"/>
        <c:scaling>
          <c:orientation val="minMax"/>
        </c:scaling>
        <c:delete val="1"/>
        <c:axPos val="l"/>
        <c:numFmt formatCode="0%" sourceLinked="1"/>
        <c:tickLblPos val="none"/>
        <c:crossAx val="1326210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0.26</c:v>
                </c:pt>
                <c:pt idx="1">
                  <c:v>0.74000000000000365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0.76000000000000489</c:v>
                </c:pt>
                <c:pt idx="1">
                  <c:v>0.24000000000000021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4.0143088209130588E-2"/>
                  <c:y val="-6.8375589806760903E-3"/>
                </c:manualLayout>
              </c:layout>
              <c:showVal val="1"/>
            </c:dLbl>
            <c:dLbl>
              <c:idx val="1"/>
              <c:layout>
                <c:manualLayout>
                  <c:x val="-1.146945377403745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2.8673634435093291E-2"/>
                  <c:y val="-3.418779490338044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Оказание содействия достижения целевых показателей реализации региональных программ развития агропромышленного комплекса</c:v>
                </c:pt>
                <c:pt idx="1">
                  <c:v>Возмещение части процентной ставки по инвестиционным кредитам (займам) в агропромышленном комплексе</c:v>
                </c:pt>
                <c:pt idx="2">
                  <c:v>Прочие мероприятия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0.89</c:v>
                </c:pt>
                <c:pt idx="2">
                  <c:v>1.0000000000000005E-2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8.6020903305280352E-2"/>
                  <c:y val="2.7350235922704455E-2"/>
                </c:manualLayout>
              </c:layout>
              <c:showVal val="1"/>
            </c:dLbl>
            <c:dLbl>
              <c:idx val="2"/>
              <c:layout>
                <c:manualLayout>
                  <c:x val="-9.749035707931715E-2"/>
                  <c:y val="2.735023592270445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Развитие агропромышленного комплекса</c:v>
                </c:pt>
                <c:pt idx="1">
                  <c:v>Оказание содействия достижения целевых показателей реализации решаемых программ развития агропромышленного комплекса</c:v>
                </c:pt>
                <c:pt idx="2">
                  <c:v>Прочие мероприятия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%">
                  <c:v>5.0000000000000114E-3</c:v>
                </c:pt>
                <c:pt idx="1">
                  <c:v>0.99</c:v>
                </c:pt>
                <c:pt idx="2" formatCode="0.0%">
                  <c:v>5.0000000000000114E-3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0895935930005597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7347268870186711E-3"/>
                  <c:y val="-2.73502359227044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0895981085335445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Развитие агропромышленного комплекса</c:v>
                </c:pt>
                <c:pt idx="1">
                  <c:v>Оказание содействия достижения целевых показателей реализации решаемых программ развития агропромышленного комплекса</c:v>
                </c:pt>
                <c:pt idx="2">
                  <c:v>Прочие мероприятия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%">
                  <c:v>2.0000000000000052E-3</c:v>
                </c:pt>
                <c:pt idx="1">
                  <c:v>0.99399999999999999</c:v>
                </c:pt>
                <c:pt idx="2" formatCode="0.0%">
                  <c:v>4.0000000000000114E-3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4.0143088209130588E-2"/>
                  <c:y val="3.6781351758119953E-2"/>
                </c:manualLayout>
              </c:layout>
              <c:showVal val="1"/>
            </c:dLbl>
            <c:dLbl>
              <c:idx val="2"/>
              <c:layout>
                <c:manualLayout>
                  <c:x val="-0.10611592818135122"/>
                  <c:y val="-0.14113757673642274"/>
                </c:manualLayout>
              </c:layout>
              <c:showVal val="1"/>
            </c:dLbl>
            <c:dLbl>
              <c:idx val="3"/>
              <c:layout>
                <c:manualLayout>
                  <c:x val="5.0307101398099373E-2"/>
                  <c:y val="-0.13850061447061388"/>
                </c:manualLayout>
              </c:layout>
              <c:showVal val="1"/>
            </c:dLbl>
            <c:dLbl>
              <c:idx val="4"/>
              <c:layout>
                <c:manualLayout>
                  <c:x val="0.12192119672461323"/>
                  <c:y val="-2.1383384289825607E-4"/>
                </c:manualLayout>
              </c:layout>
              <c:showVal val="1"/>
            </c:dLbl>
            <c:dLbl>
              <c:idx val="5"/>
              <c:layout>
                <c:manualLayout>
                  <c:x val="0.18924553571831787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703E-2"/>
                  <c:y val="7.983291033169933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Содержание автомобильных дорог общего пользования муниципального значения
</c:v>
                </c:pt>
                <c:pt idx="1">
                  <c:v>Капитальный ремонт и ремонт автомобильных дорог общего пользования регионального или местного значения</c:v>
                </c:pt>
                <c:pt idx="2">
                  <c:v>Выполнение работ по строительному контролю
</c:v>
                </c:pt>
                <c:pt idx="3">
                  <c:v>Составление смет и проверка достоверности сметной документации</c:v>
                </c:pt>
                <c:pt idx="4">
                  <c:v>Межевание земель и определение границ полосы отвода автомобильных дорог</c:v>
                </c:pt>
                <c:pt idx="5">
                  <c:v>Иные мероприятия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0.93500000000000005</c:v>
                </c:pt>
                <c:pt idx="1">
                  <c:v>2.3E-2</c:v>
                </c:pt>
                <c:pt idx="2">
                  <c:v>2.0000000000000022E-3</c:v>
                </c:pt>
                <c:pt idx="3">
                  <c:v>3.0000000000000022E-3</c:v>
                </c:pt>
                <c:pt idx="4">
                  <c:v>9.0000000000000028E-3</c:v>
                </c:pt>
                <c:pt idx="5">
                  <c:v>2.8000000000000001E-2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9.1755630192298959E-2"/>
                  <c:y val="6.1302252930199534E-3"/>
                </c:manualLayout>
              </c:layout>
              <c:showVal val="1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Val val="1"/>
            </c:dLbl>
            <c:dLbl>
              <c:idx val="3"/>
              <c:layout>
                <c:manualLayout>
                  <c:x val="-7.5856890116311804E-2"/>
                  <c:y val="-8.332858683343454E-2"/>
                </c:manualLayout>
              </c:layout>
              <c:showVal val="1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Val val="1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717E-2"/>
                  <c:y val="7.98329103316993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Нормативное содержание автомобильных дорог регионального значения</c:v>
                </c:pt>
                <c:pt idx="1">
                  <c:v>Капитальный ремонт автомобильных дорог регионального значения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0.96800000000000064</c:v>
                </c:pt>
                <c:pt idx="1">
                  <c:v>3.2000000000000042E-2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0.28000000000000008</c:v>
                </c:pt>
                <c:pt idx="1">
                  <c:v>0.72000000000000064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6.3081995757205231E-2"/>
                  <c:y val="6.1302252930199534E-3"/>
                </c:manualLayout>
              </c:layout>
              <c:showVal val="1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Val val="1"/>
            </c:dLbl>
            <c:dLbl>
              <c:idx val="3"/>
              <c:layout>
                <c:manualLayout>
                  <c:x val="-7.5856890116311804E-2"/>
                  <c:y val="-8.332858683343454E-2"/>
                </c:manualLayout>
              </c:layout>
              <c:showVal val="1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Val val="1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Val val="1"/>
            </c:dLbl>
            <c:dLbl>
              <c:idx val="6"/>
              <c:layout>
                <c:manualLayout>
                  <c:x val="3.7392225516554717E-2"/>
                  <c:y val="7.98329103316993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Нормативное содержание автомобильных дорог регионального значения</c:v>
                </c:pt>
                <c:pt idx="1">
                  <c:v>Капитальный ремонт автомобильных дорог регионального значения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0.97000000000000064</c:v>
                </c:pt>
                <c:pt idx="1">
                  <c:v>3.0000000000000002E-2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4.0000000000000015E-2</c:v>
                </c:pt>
                <c:pt idx="1">
                  <c:v>0.13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0.96000000000000019</c:v>
                </c:pt>
                <c:pt idx="1">
                  <c:v>0.87000000000000022</c:v>
                </c:pt>
                <c:pt idx="2">
                  <c:v>0.87000000000000022</c:v>
                </c:pt>
              </c:numCache>
            </c:numRef>
          </c:val>
        </c:ser>
        <c:overlap val="100"/>
        <c:axId val="133791744"/>
        <c:axId val="133793280"/>
      </c:barChart>
      <c:catAx>
        <c:axId val="133791744"/>
        <c:scaling>
          <c:orientation val="minMax"/>
        </c:scaling>
        <c:axPos val="b"/>
        <c:tickLblPos val="nextTo"/>
        <c:crossAx val="133793280"/>
        <c:crosses val="autoZero"/>
        <c:auto val="1"/>
        <c:lblAlgn val="ctr"/>
        <c:lblOffset val="100"/>
      </c:catAx>
      <c:valAx>
        <c:axId val="133793280"/>
        <c:scaling>
          <c:orientation val="minMax"/>
        </c:scaling>
        <c:delete val="1"/>
        <c:axPos val="l"/>
        <c:numFmt formatCode="0%" sourceLinked="1"/>
        <c:tickLblPos val="none"/>
        <c:crossAx val="133791744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5920027396101665E-2"/>
          <c:y val="4.5132484825929943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24580.6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115667.17000000003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16469.099999999991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591.81999999999982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5688.4</c:v>
                </c:pt>
              </c:numCache>
            </c:numRef>
          </c:val>
        </c:ser>
        <c:axId val="134050176"/>
        <c:axId val="134051712"/>
      </c:barChart>
      <c:catAx>
        <c:axId val="134050176"/>
        <c:scaling>
          <c:orientation val="minMax"/>
        </c:scaling>
        <c:delete val="1"/>
        <c:axPos val="b"/>
        <c:tickLblPos val="none"/>
        <c:crossAx val="134051712"/>
        <c:crosses val="autoZero"/>
        <c:auto val="1"/>
        <c:lblAlgn val="ctr"/>
        <c:lblOffset val="100"/>
      </c:catAx>
      <c:valAx>
        <c:axId val="134051712"/>
        <c:scaling>
          <c:orientation val="minMax"/>
        </c:scaling>
        <c:delete val="1"/>
        <c:axPos val="l"/>
        <c:numFmt formatCode="General" sourceLinked="1"/>
        <c:tickLblPos val="none"/>
        <c:crossAx val="134050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672E-2"/>
          <c:y val="4.5132484825929978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1.0519384243287782E-2"/>
                  <c:y val="1.195384685616180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21855.609999999993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106979.59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16518.5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584.81999999999982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5488.4</c:v>
                </c:pt>
              </c:numCache>
            </c:numRef>
          </c:val>
        </c:ser>
        <c:axId val="133835008"/>
        <c:axId val="133861376"/>
      </c:barChart>
      <c:catAx>
        <c:axId val="133835008"/>
        <c:scaling>
          <c:orientation val="minMax"/>
        </c:scaling>
        <c:delete val="1"/>
        <c:axPos val="b"/>
        <c:tickLblPos val="none"/>
        <c:crossAx val="133861376"/>
        <c:crosses val="autoZero"/>
        <c:auto val="1"/>
        <c:lblAlgn val="ctr"/>
        <c:lblOffset val="100"/>
      </c:catAx>
      <c:valAx>
        <c:axId val="133861376"/>
        <c:scaling>
          <c:orientation val="minMax"/>
        </c:scaling>
        <c:delete val="1"/>
        <c:axPos val="l"/>
        <c:numFmt formatCode="General" sourceLinked="1"/>
        <c:tickLblPos val="none"/>
        <c:crossAx val="133835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672E-2"/>
          <c:y val="4.5132484825929978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1.0519384243287782E-2"/>
                  <c:y val="5.9769234280809573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21699.82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107468.98999999999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16753.460000000006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586.81999999999982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5288.4</c:v>
                </c:pt>
              </c:numCache>
            </c:numRef>
          </c:val>
        </c:ser>
        <c:axId val="134095232"/>
        <c:axId val="134096768"/>
      </c:barChart>
      <c:catAx>
        <c:axId val="134095232"/>
        <c:scaling>
          <c:orientation val="minMax"/>
        </c:scaling>
        <c:delete val="1"/>
        <c:axPos val="b"/>
        <c:tickLblPos val="none"/>
        <c:crossAx val="134096768"/>
        <c:crosses val="autoZero"/>
        <c:auto val="1"/>
        <c:lblAlgn val="ctr"/>
        <c:lblOffset val="100"/>
      </c:catAx>
      <c:valAx>
        <c:axId val="134096768"/>
        <c:scaling>
          <c:orientation val="minMax"/>
        </c:scaling>
        <c:delete val="1"/>
        <c:axPos val="l"/>
        <c:numFmt formatCode="General" sourceLinked="1"/>
        <c:tickLblPos val="none"/>
        <c:crossAx val="134095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2148.1999999999998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2542.3000000000002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2403.5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</c:ser>
        <c:axId val="130697088"/>
        <c:axId val="130698624"/>
      </c:barChart>
      <c:catAx>
        <c:axId val="130697088"/>
        <c:scaling>
          <c:orientation val="minMax"/>
        </c:scaling>
        <c:delete val="1"/>
        <c:axPos val="b"/>
        <c:tickLblPos val="none"/>
        <c:crossAx val="130698624"/>
        <c:crosses val="autoZero"/>
        <c:auto val="1"/>
        <c:lblAlgn val="ctr"/>
        <c:lblOffset val="100"/>
      </c:catAx>
      <c:valAx>
        <c:axId val="130698624"/>
        <c:scaling>
          <c:orientation val="minMax"/>
        </c:scaling>
        <c:delete val="1"/>
        <c:axPos val="l"/>
        <c:numFmt formatCode="General" sourceLinked="1"/>
        <c:tickLblPos val="none"/>
        <c:crossAx val="130697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669E-2"/>
          <c:y val="4.5132484825929964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2608.6999999999998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2488.6999999999998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</c:ser>
        <c:axId val="134173056"/>
        <c:axId val="134174592"/>
      </c:barChart>
      <c:catAx>
        <c:axId val="134173056"/>
        <c:scaling>
          <c:orientation val="minMax"/>
        </c:scaling>
        <c:delete val="1"/>
        <c:axPos val="b"/>
        <c:tickLblPos val="none"/>
        <c:crossAx val="134174592"/>
        <c:crosses val="autoZero"/>
        <c:auto val="1"/>
        <c:lblAlgn val="ctr"/>
        <c:lblOffset val="100"/>
      </c:catAx>
      <c:valAx>
        <c:axId val="134174592"/>
        <c:scaling>
          <c:orientation val="minMax"/>
        </c:scaling>
        <c:delete val="1"/>
        <c:axPos val="l"/>
        <c:numFmt formatCode="General" sourceLinked="1"/>
        <c:tickLblPos val="none"/>
        <c:crossAx val="134173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920027396101676E-2"/>
          <c:y val="4.5132484825929998E-2"/>
          <c:w val="0.97888174533229133"/>
          <c:h val="0.903667463116774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2525.4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2395.9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</c:ser>
        <c:axId val="134333184"/>
        <c:axId val="134334720"/>
      </c:barChart>
      <c:catAx>
        <c:axId val="134333184"/>
        <c:scaling>
          <c:orientation val="minMax"/>
        </c:scaling>
        <c:delete val="1"/>
        <c:axPos val="b"/>
        <c:tickLblPos val="none"/>
        <c:crossAx val="134334720"/>
        <c:crosses val="autoZero"/>
        <c:auto val="1"/>
        <c:lblAlgn val="ctr"/>
        <c:lblOffset val="100"/>
      </c:catAx>
      <c:valAx>
        <c:axId val="134334720"/>
        <c:scaling>
          <c:orientation val="minMax"/>
        </c:scaling>
        <c:delete val="1"/>
        <c:axPos val="l"/>
        <c:numFmt formatCode="General" sourceLinked="1"/>
        <c:tickLblPos val="none"/>
        <c:crossAx val="134333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157</c:v>
                </c:pt>
                <c:pt idx="1">
                  <c:v>157</c:v>
                </c:pt>
                <c:pt idx="2">
                  <c:v>157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11524.6</c:v>
                </c:pt>
                <c:pt idx="1">
                  <c:v>10077.5</c:v>
                </c:pt>
                <c:pt idx="2">
                  <c:v>11495.6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10571</c:v>
                </c:pt>
                <c:pt idx="1">
                  <c:v>11041</c:v>
                </c:pt>
                <c:pt idx="2">
                  <c:v>11512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1934</c:v>
                </c:pt>
                <c:pt idx="1">
                  <c:v>1934</c:v>
                </c:pt>
                <c:pt idx="2">
                  <c:v>1934</c:v>
                </c:pt>
              </c:numCache>
            </c:numRef>
          </c:val>
        </c:ser>
        <c:overlap val="100"/>
        <c:axId val="134444544"/>
        <c:axId val="134446080"/>
      </c:barChart>
      <c:catAx>
        <c:axId val="134444544"/>
        <c:scaling>
          <c:orientation val="minMax"/>
        </c:scaling>
        <c:axPos val="b"/>
        <c:tickLblPos val="nextTo"/>
        <c:crossAx val="134446080"/>
        <c:crosses val="autoZero"/>
        <c:auto val="1"/>
        <c:lblAlgn val="ctr"/>
        <c:lblOffset val="100"/>
      </c:catAx>
      <c:valAx>
        <c:axId val="134446080"/>
        <c:scaling>
          <c:orientation val="minMax"/>
        </c:scaling>
        <c:delete val="1"/>
        <c:axPos val="l"/>
        <c:numFmt formatCode="General" sourceLinked="1"/>
        <c:tickLblPos val="none"/>
        <c:crossAx val="134444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</c:ser>
        <c:overlap val="100"/>
        <c:axId val="134456064"/>
        <c:axId val="134582656"/>
      </c:barChart>
      <c:catAx>
        <c:axId val="134456064"/>
        <c:scaling>
          <c:orientation val="minMax"/>
        </c:scaling>
        <c:axPos val="b"/>
        <c:tickLblPos val="nextTo"/>
        <c:crossAx val="134582656"/>
        <c:crosses val="autoZero"/>
        <c:auto val="1"/>
        <c:lblAlgn val="ctr"/>
        <c:lblOffset val="100"/>
      </c:catAx>
      <c:valAx>
        <c:axId val="134582656"/>
        <c:scaling>
          <c:orientation val="minMax"/>
        </c:scaling>
        <c:delete val="1"/>
        <c:axPos val="l"/>
        <c:numFmt formatCode="General" sourceLinked="1"/>
        <c:tickLblPos val="none"/>
        <c:crossAx val="1344560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0.26</c:v>
                </c:pt>
                <c:pt idx="1">
                  <c:v>0.74000000000000232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0.22</c:v>
                </c:pt>
                <c:pt idx="2">
                  <c:v>0.16</c:v>
                </c:pt>
                <c:pt idx="3">
                  <c:v>7.0000000000000021E-2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0.22</c:v>
                </c:pt>
                <c:pt idx="2">
                  <c:v>0.17</c:v>
                </c:pt>
                <c:pt idx="3">
                  <c:v>0.05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0.22</c:v>
                </c:pt>
                <c:pt idx="2">
                  <c:v>0.16</c:v>
                </c:pt>
                <c:pt idx="3">
                  <c:v>0.05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0.23</c:v>
                </c:pt>
                <c:pt idx="1">
                  <c:v>0.7700000000000049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0.23869</cdr:x>
      <cdr:y>0.09804</cdr:y>
    </cdr:from>
    <cdr:to>
      <cdr:x>0.37547</cdr:x>
      <cdr:y>0.32331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357322" y="214314"/>
          <a:ext cx="777777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14457,4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120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26 %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86150,66тыс.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18 %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61031,45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120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27 %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86065,86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17 %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54350,84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120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28 %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90412,96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17 %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54027,68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120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0.27826</cdr:x>
      <cdr:y>0.02778</cdr:y>
    </cdr:from>
    <cdr:to>
      <cdr:x>0.38261</cdr:x>
      <cdr:y>0.21926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286016" y="71438"/>
          <a:ext cx="857274" cy="4924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6157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0.0241</cdr:y>
    </cdr:from>
    <cdr:to>
      <cdr:x>0.25333</cdr:x>
      <cdr:y>0.14331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22" y="142876"/>
          <a:ext cx="785782" cy="706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32358,9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0.01205</cdr:y>
    </cdr:from>
    <cdr:to>
      <cdr:x>0.57333</cdr:x>
      <cdr:y>0.13028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34" y="71439"/>
          <a:ext cx="785782" cy="701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34165,7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</cdr:y>
    </cdr:from>
    <cdr:to>
      <cdr:x>0.89333</cdr:x>
      <cdr:y>0.10423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-71438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36769,1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0.05</cdr:y>
    </cdr:from>
    <cdr:to>
      <cdr:x>0.25333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2150,9</a:t>
          </a:r>
          <a:endParaRPr lang="ru-RU" sz="1400" dirty="0" smtClean="0"/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0.05</cdr:y>
    </cdr:from>
    <cdr:to>
      <cdr:x>0.57333</cdr:x>
      <cdr:y>0.15422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2163,8</a:t>
          </a:r>
          <a:endParaRPr lang="ru-RU" sz="1400" dirty="0" smtClean="0"/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0.05</cdr:y>
    </cdr:from>
    <cdr:to>
      <cdr:x>0.89333</cdr:x>
      <cdr:y>0.15423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85752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2215,4</a:t>
          </a:r>
          <a:r>
            <a:rPr lang="ru-RU" sz="1400" dirty="0" smtClean="0"/>
            <a:t>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0.11962</cdr:x>
      <cdr:y>0.03157</cdr:y>
    </cdr:from>
    <cdr:to>
      <cdr:x>0.23073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42876"/>
          <a:ext cx="66357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3237</a:t>
          </a:r>
          <a:endParaRPr lang="ru-RU" sz="1800" b="1" dirty="0" smtClean="0"/>
        </a:p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0.44259</cdr:x>
      <cdr:y>0.03157</cdr:y>
    </cdr:from>
    <cdr:to>
      <cdr:x>0.5537</cdr:x>
      <cdr:y>0.15784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43206" y="142876"/>
          <a:ext cx="66357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157</a:t>
          </a:r>
        </a:p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0.75359</cdr:x>
      <cdr:y>0.03157</cdr:y>
    </cdr:from>
    <cdr:to>
      <cdr:x>0.8647</cdr:x>
      <cdr:y>0.15784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00594" y="142876"/>
          <a:ext cx="66357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157</a:t>
          </a:r>
        </a:p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0.10667</cdr:x>
      <cdr:y>0.1</cdr:y>
    </cdr:from>
    <cdr:to>
      <cdr:x>0.25333</cdr:x>
      <cdr:y>0.17922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571504"/>
          <a:ext cx="785782" cy="452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24</a:t>
          </a:r>
          <a:r>
            <a:rPr lang="en-US" sz="1400" dirty="0" smtClean="0"/>
            <a:t>186,6</a:t>
          </a:r>
          <a:endParaRPr lang="ru-RU" sz="1400" dirty="0" smtClean="0"/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0.125</cdr:y>
    </cdr:from>
    <cdr:to>
      <cdr:x>0.57333</cdr:x>
      <cdr:y>0.22922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714380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23209,5</a:t>
          </a:r>
          <a:endParaRPr lang="ru-RU" sz="1400" dirty="0" smtClean="0"/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0.075</cdr:y>
    </cdr:from>
    <cdr:to>
      <cdr:x>0.89333</cdr:x>
      <cdr:y>0.17923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428628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25098,6</a:t>
          </a:r>
          <a:r>
            <a:rPr lang="ru-RU" sz="1400" dirty="0" smtClean="0"/>
            <a:t>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0.0375</cdr:y>
    </cdr:from>
    <cdr:to>
      <cdr:x>0.25333</cdr:x>
      <cdr:y>0.14172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0.0375</cdr:y>
    </cdr:from>
    <cdr:to>
      <cdr:x>0.57333</cdr:x>
      <cdr:y>0.14172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0.0375</cdr:y>
    </cdr:from>
    <cdr:to>
      <cdr:x>0.89333</cdr:x>
      <cdr:y>0.14173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14314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0.3552</cdr:x>
      <cdr:y>0</cdr:y>
    </cdr:from>
    <cdr:to>
      <cdr:x>0.62842</cdr:x>
      <cdr:y>0.12901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0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1"/>
              </a:solidFill>
            </a:rPr>
            <a:t>2018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0.18881</cdr:x>
      <cdr:y>0.02024</cdr:y>
    </cdr:from>
    <cdr:to>
      <cdr:x>0.29316</cdr:x>
      <cdr:y>0.21172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51116" y="52058"/>
          <a:ext cx="857274" cy="4924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7915,2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0.03125</cdr:x>
      <cdr:y>0.08571</cdr:y>
    </cdr:from>
    <cdr:to>
      <cdr:x>0.14236</cdr:x>
      <cdr:y>0.14286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48" y="428628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319659,39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0.14757</cdr:x>
      <cdr:y>0.0274</cdr:y>
    </cdr:from>
    <cdr:to>
      <cdr:x>0.25869</cdr:x>
      <cdr:y>0.08454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4446" y="142876"/>
          <a:ext cx="914473" cy="297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357021,69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0.26042</cdr:x>
      <cdr:y>0.08219</cdr:y>
    </cdr:from>
    <cdr:to>
      <cdr:x>0.37153</cdr:x>
      <cdr:y>0.13933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43140" y="428628"/>
          <a:ext cx="914391" cy="297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329604,67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0.39063</cdr:x>
      <cdr:y>0.12329</cdr:y>
    </cdr:from>
    <cdr:to>
      <cdr:x>0.50174</cdr:x>
      <cdr:y>0.18044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214710" y="642942"/>
          <a:ext cx="914390" cy="29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313413,82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0.52084</cdr:x>
      <cdr:y>0.10959</cdr:y>
    </cdr:from>
    <cdr:to>
      <cdr:x>0.63195</cdr:x>
      <cdr:y>0.16674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86280" y="571504"/>
          <a:ext cx="914391" cy="29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318264,03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27 %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87736,99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17 %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53367,44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119,97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28 %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88099,42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>
              <a:solidFill>
                <a:schemeClr val="tx1"/>
              </a:solidFill>
            </a:rPr>
            <a:t>14 %</a:t>
          </a:r>
        </a:p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46708,7 тыс. руб.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A416-6826-45AE-B963-C09DF4F0C9EC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D92C-48F8-47F2-82A5-02E01A07D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D92C-48F8-47F2-82A5-02E01A07D72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7F3A2-D166-42DA-931F-370A73057F8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elnich-msu.ru/" TargetMode="External"/><Relationship Id="rId2" Type="http://schemas.openxmlformats.org/officeDocument/2006/relationships/hyperlink" Target="mailto:fo13@depfin.kirov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 решению </a:t>
            </a:r>
            <a:r>
              <a:rPr lang="ru-RU" dirty="0" err="1" smtClean="0">
                <a:solidFill>
                  <a:schemeClr val="tx1"/>
                </a:solidFill>
              </a:rPr>
              <a:t>Котельничской</a:t>
            </a:r>
            <a:r>
              <a:rPr lang="ru-RU" dirty="0" smtClean="0">
                <a:solidFill>
                  <a:schemeClr val="tx1"/>
                </a:solidFill>
              </a:rPr>
              <a:t> районной Думы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«О бюджете </a:t>
            </a:r>
            <a:r>
              <a:rPr lang="ru-RU" dirty="0" err="1" smtClean="0">
                <a:solidFill>
                  <a:schemeClr val="tx1"/>
                </a:solidFill>
              </a:rPr>
              <a:t>Котельничского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района на 2018 год и на плановый период 2019 и 2020 годов»</a:t>
            </a:r>
            <a:endParaRPr lang="ru-RU" dirty="0">
              <a:solidFill>
                <a:schemeClr val="tx1"/>
              </a:solidFill>
            </a:endParaRPr>
          </a:p>
        </p:txBody>
      </p:sp>
    </p:spTree>
    <p:controls>
      <p:control spid="1026" name="SapphireHiddenControl" r:id="rId2" imgW="6095880" imgH="4067280"/>
    </p:controls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Доходы от акцизов на нефтепродукты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908720"/>
            <a:ext cx="754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5183,7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980728"/>
            <a:ext cx="77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4632,7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908720"/>
            <a:ext cx="754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4941,5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908720"/>
            <a:ext cx="754181" cy="50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4848,9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4000504"/>
            <a:ext cx="3071834" cy="264320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один из видов налога, представляющий не связанный с получением дохода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табачные изделия, деликатесы, предметы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роскоши,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нефтепродукты.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Плательщики акциза являются потребители, приобретающие товары, которые облагаются акцизным сбором.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7,3%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7,5%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7,1%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акцизов в общем объеме налоговых и неналоговых доходов районного бюджета в 2018, 2019 и 2020 годах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Налоги на совокупный доход</a:t>
            </a:r>
            <a:endParaRPr lang="ru-RU" sz="3200" dirty="0"/>
          </a:p>
        </p:txBody>
      </p:sp>
      <p:graphicFrame>
        <p:nvGraphicFramePr>
          <p:cNvPr id="33" name="Содержимое 32"/>
          <p:cNvGraphicFramePr>
            <a:graphicFrameLocks noGrp="1"/>
          </p:cNvGraphicFramePr>
          <p:nvPr>
            <p:ph idx="1"/>
          </p:nvPr>
        </p:nvGraphicFramePr>
        <p:xfrm>
          <a:off x="428596" y="3714752"/>
          <a:ext cx="8229600" cy="262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357950" y="1000108"/>
            <a:ext cx="2143140" cy="23574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районный бюджет от субъектов малого и среднего бизнеса поступают платежи по налогу, взимаемому в связи с применением упрощенной системы налогообложения, единому налогу на вмененный доход, единому сельхоз налогу, налогам на патентной системе налогообложения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85720" y="178592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143108" y="178592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929058" y="178592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14414" y="1857364"/>
            <a:ext cx="8572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33,6%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71802" y="1857364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32,8%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3" y="1857364"/>
            <a:ext cx="64294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32%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596" y="92867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налогов на совокупный доход  в общем объеме налоговых и неналоговых доходов районного бюджета в 2018, 2019 и 2020 годах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14348" y="32861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71736" y="32861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357686" y="32861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Налоги на имущество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268760"/>
            <a:ext cx="754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6206,7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1124744"/>
            <a:ext cx="7777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7069,5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980728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7797,2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764704"/>
            <a:ext cx="78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8860,2 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3500438"/>
            <a:ext cx="3143272" cy="27860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движимое и недвижимое имущество (в том числе имущество, переданное во временное владение, в пользование, распоряжение,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11,1%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11,9%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13,1%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Объем и структура неналоговых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357298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15282,5 тыс. руб. – всего неналоговых доходов.</a:t>
            </a:r>
          </a:p>
          <a:p>
            <a:r>
              <a:rPr lang="ru-RU" sz="1000" dirty="0" smtClean="0"/>
              <a:t>Это составляет 4,7% в общем объеме доходов.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1357298"/>
            <a:ext cx="2858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15569,81 тыс. руб. – всего неналоговых доходов.</a:t>
            </a:r>
          </a:p>
          <a:p>
            <a:r>
              <a:rPr lang="ru-RU" sz="1000" dirty="0" smtClean="0"/>
              <a:t>Это составляет 5%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1357298"/>
            <a:ext cx="272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16098,19 тыс. руб. – всего налоговых доходов.</a:t>
            </a:r>
          </a:p>
          <a:p>
            <a:r>
              <a:rPr lang="ru-RU" sz="1000" dirty="0" smtClean="0"/>
              <a:t>Это составляет 5% в общем объеме доходов.</a:t>
            </a:r>
            <a:endParaRPr lang="ru-RU" sz="1000" dirty="0"/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3143240" y="928670"/>
          <a:ext cx="278605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6143636" y="928670"/>
          <a:ext cx="2714612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Объем и структура безвозмездных поступлений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428736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269706,45 тыс. руб. – всего безвозмездных поступлений.</a:t>
            </a:r>
          </a:p>
          <a:p>
            <a:r>
              <a:rPr lang="ru-RU" sz="1000" dirty="0" smtClean="0"/>
              <a:t>Это составляет 81,0% в общем объеме доходов.</a:t>
            </a:r>
            <a:endParaRPr lang="ru-RU" sz="1000" dirty="0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3071802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14646" y="1428736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251796,84 тыс. руб. – всего безвозмездных поступлений.</a:t>
            </a:r>
          </a:p>
          <a:p>
            <a:r>
              <a:rPr lang="ru-RU" sz="1000" dirty="0" smtClean="0"/>
              <a:t>Это составляет 79,4% в общем объеме доходов.</a:t>
            </a:r>
            <a:endParaRPr lang="ru-RU" sz="10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5929322" y="928670"/>
          <a:ext cx="278605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29290" y="1428736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254291,28 тыс. руб. – всего безвозмездных поступлений.</a:t>
            </a:r>
          </a:p>
          <a:p>
            <a:r>
              <a:rPr lang="ru-RU" sz="1000" dirty="0" smtClean="0"/>
              <a:t>Это составляет 78,9% в общем объеме доходов.</a:t>
            </a:r>
            <a:endParaRPr lang="ru-RU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РАСХОДЫ</a:t>
            </a:r>
            <a:endParaRPr lang="ru-RU" sz="7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Расходы районного бюджета, тыс. рублей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35834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Расходы районного бюджета по разделам бюджетной классификации расходов бюджетов, тыс. рублей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2016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55 %</a:t>
            </a:r>
          </a:p>
          <a:p>
            <a:r>
              <a:rPr lang="ru-RU" sz="1200" dirty="0" smtClean="0"/>
              <a:t>175213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316437,4</a:t>
            </a:r>
            <a:r>
              <a:rPr lang="ru-RU" dirty="0" smtClean="0">
                <a:solidFill>
                  <a:schemeClr val="tx1"/>
                </a:solidFill>
              </a:rPr>
              <a:t>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2016 г. (отчет)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2017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57 %</a:t>
            </a:r>
          </a:p>
          <a:p>
            <a:r>
              <a:rPr lang="ru-RU" sz="1200" dirty="0" smtClean="0"/>
              <a:t>178646,6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313574,72</a:t>
            </a:r>
            <a:r>
              <a:rPr lang="ru-RU" dirty="0" smtClean="0">
                <a:solidFill>
                  <a:schemeClr val="bg1"/>
                </a:solidFill>
              </a:rPr>
              <a:t>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2017 г. (первоначальный план)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проекта районного бюджета основывается на: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 smtClean="0"/>
              <a:t>Проекте основных направлений бюджетной политики и основных направлений налоговой политики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 на 2018 год и на плановый период 2019 и 2020 годов;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Бюджетном послании главы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муниципального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Прогнозе социально-экономического развития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Бюджетном прогнозе (проекте бюджетного прогноза)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Муниципальных программах (проектах муниципальных программ, проектах изменений муниципальных программ)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2018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55 %</a:t>
            </a:r>
          </a:p>
          <a:p>
            <a:r>
              <a:rPr lang="ru-RU" sz="1200" dirty="0" smtClean="0"/>
              <a:t>185778,69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333080,80</a:t>
            </a:r>
            <a:r>
              <a:rPr lang="ru-RU" dirty="0" smtClean="0">
                <a:solidFill>
                  <a:schemeClr val="bg1"/>
                </a:solidFill>
              </a:rPr>
              <a:t>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2018 г.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2019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55 %</a:t>
            </a:r>
          </a:p>
          <a:p>
            <a:r>
              <a:rPr lang="ru-RU" sz="1200" dirty="0" smtClean="0"/>
              <a:t>174372,32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314909,02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2019 г.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 в 2020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54 %</a:t>
            </a:r>
          </a:p>
          <a:p>
            <a:r>
              <a:rPr lang="ru-RU" sz="1200" dirty="0" smtClean="0"/>
              <a:t>175209,59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319770,23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2020 г. </a:t>
            </a:r>
            <a:endParaRPr lang="ru-RU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Расходы на общегосударственные вопросы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5357850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571480"/>
            <a:ext cx="3286116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Руководство и управление в сфере установленных функций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главы муниципального образования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муниципального района,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контрольно-счетной комиссии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отраслевых органов администрации района, осуществляющих реализацию муниципальных функций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расходы за счет средств областного бюджета по выполнению государственных полномочий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3000372"/>
            <a:ext cx="32861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Резервные фонды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3357562"/>
            <a:ext cx="3286116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общегосударственные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</a:t>
            </a:r>
            <a:r>
              <a:rPr lang="ru-RU" sz="1200" dirty="0" err="1" smtClean="0"/>
              <a:t>централизованнрй</a:t>
            </a:r>
            <a:r>
              <a:rPr lang="ru-RU" sz="1200" dirty="0" smtClean="0"/>
              <a:t> бухгалтерии и обслуживающего персонала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технических работников отдела по управлению имуществом и земельными ресурсами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финансовое обеспечение переданных государственных полномочий в области архивных фондов и административных комиссий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проведение мероприятий по развитию муниципальной службы и информатизации деятельности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иные мероприятия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6500835"/>
            <a:ext cx="32861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Судебная система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Расходы на национальную оборону, национальную безопасность и правоохранительную деятельность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785794"/>
            <a:ext cx="328611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Национальная безопасность и правоохранительная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Содержание единой дежурно-диспетчерской службы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 Кировской области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Мероприятия направленные на профилактику правонарушений и преступлений в </a:t>
            </a:r>
            <a:r>
              <a:rPr lang="ru-RU" sz="1200" dirty="0" err="1" smtClean="0"/>
              <a:t>Котельничском</a:t>
            </a:r>
            <a:r>
              <a:rPr lang="ru-RU" sz="1200" dirty="0" smtClean="0"/>
              <a:t> районе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2571744"/>
            <a:ext cx="3286116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Национальная оборона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Субвенция местным бюджетам на реализацию полномочий по осуществлению первичного воинского учета на территориях, где отсутствуют военные комиссариаты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000636"/>
            <a:ext cx="4786346" cy="11695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Расходы будут осуществляться в рамках 2 муниципальных программ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Кировской области: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Развитие муниципального управления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Управление муниципальными финансами и регулирование межбюджетных отношений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на национальную экономику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7752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6314" y="571480"/>
            <a:ext cx="2057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Дорожное хозяйство</a:t>
            </a:r>
            <a:endParaRPr lang="ru-RU" sz="16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858016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8016" y="571480"/>
            <a:ext cx="1929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Сельское хозяйство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00010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35303,7</a:t>
            </a:r>
          </a:p>
          <a:p>
            <a:r>
              <a:rPr lang="ru-RU" sz="1200" b="1" dirty="0" smtClean="0"/>
              <a:t>33069,5</a:t>
            </a:r>
          </a:p>
          <a:p>
            <a:r>
              <a:rPr lang="ru-RU" sz="1200" b="1" dirty="0" smtClean="0"/>
              <a:t>32976,9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1000108"/>
            <a:ext cx="857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20299,55</a:t>
            </a:r>
            <a:endParaRPr lang="ru-RU" sz="1200" b="1" dirty="0" smtClean="0"/>
          </a:p>
          <a:p>
            <a:r>
              <a:rPr lang="ru-RU" sz="1200" b="1" dirty="0" smtClean="0"/>
              <a:t>19481,54</a:t>
            </a:r>
          </a:p>
          <a:p>
            <a:r>
              <a:rPr lang="ru-RU" sz="1200" b="1" dirty="0" smtClean="0"/>
              <a:t>19250,98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571472" y="228599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571472" y="4000504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428860" y="2357430"/>
            <a:ext cx="628654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6400" b="1" dirty="0" smtClean="0"/>
              <a:t>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Субсидии юридическим лицам и индивидуальным предпринимателям, осуществляющим перевозку пассажиров автомобильным транспортом пригородных,  </a:t>
            </a:r>
            <a:r>
              <a:rPr lang="ru-RU" sz="4800" dirty="0" err="1" smtClean="0"/>
              <a:t>внутримуниципальных</a:t>
            </a:r>
            <a:r>
              <a:rPr lang="ru-RU" sz="4800" dirty="0" smtClean="0"/>
              <a:t> и межмуниципальных маршрутах  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235743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240</a:t>
            </a:r>
          </a:p>
          <a:p>
            <a:r>
              <a:rPr lang="ru-RU" sz="1200" b="1" dirty="0" smtClean="0"/>
              <a:t>240</a:t>
            </a:r>
          </a:p>
          <a:p>
            <a:r>
              <a:rPr lang="ru-RU" sz="1200" b="1" dirty="0" smtClean="0"/>
              <a:t>240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414338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566,2</a:t>
            </a:r>
          </a:p>
          <a:p>
            <a:r>
              <a:rPr lang="ru-RU" sz="1200" b="1" dirty="0" smtClean="0"/>
              <a:t>17,8</a:t>
            </a:r>
          </a:p>
          <a:p>
            <a:r>
              <a:rPr lang="ru-RU" sz="1200" b="1" dirty="0" smtClean="0"/>
              <a:t>17,8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28860" y="4071942"/>
            <a:ext cx="628654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6400" b="1" dirty="0" smtClean="0"/>
              <a:t>Другие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Поддержка малого и среднего предпринимательства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туризма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строительства и архитектуры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Разработка карт градостроительного  зонирования территории сельских поселений </a:t>
            </a:r>
            <a:r>
              <a:rPr lang="ru-RU" sz="4800" dirty="0" err="1" smtClean="0"/>
              <a:t>Котельничского</a:t>
            </a:r>
            <a:r>
              <a:rPr lang="ru-RU" sz="4800" dirty="0" smtClean="0"/>
              <a:t> района Кировской области (2018 год)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Выделение земельных участков из земель сельскохозяйственного назначения в счет невостребованных земельных долей и (или) земельных долей, от права собственности на которые граждане отказались (2018 год)</a:t>
            </a:r>
            <a:endParaRPr lang="ru-RU" sz="48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428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56409,45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4304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52808,84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07180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52485,68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2018 г.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2019 г.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071802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2020 г.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на сельское хозяйство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42910" y="92867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642910" y="271462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642910" y="4572008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643174" y="12858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20299,55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43174" y="307181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19481,54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3174" y="48577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19250,98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54292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2020 г.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364331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2019 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3174" y="18573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2018 г.</a:t>
            </a:r>
            <a:endParaRPr lang="ru-RU" sz="1400" dirty="0"/>
          </a:p>
        </p:txBody>
      </p:sp>
      <p:pic>
        <p:nvPicPr>
          <p:cNvPr id="15363" name="Picture 3" descr="C:\Users\Админ\Desktop\Рисунок1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71612"/>
            <a:ext cx="4314825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0" y="0"/>
            <a:ext cx="892975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дорожное хозяйство (дорожный фонд) тыс. руб.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642918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928794" y="2643182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928794" y="4572008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857620" y="857232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35303,7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57620" y="2928934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33069,5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57620" y="48577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32976,9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1500174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Объем бюджетных ассигнований дорожного фонда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2018 году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3500438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Объем бюджетных ассигнований дорожного фонда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2019 году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5429264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Объем бюджетных ассигнований дорожного фонда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2020году</a:t>
            </a:r>
            <a:endParaRPr lang="ru-RU" sz="14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715008" y="4500570"/>
            <a:ext cx="3071834" cy="17859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</a:rPr>
              <a:t>Котельничском</a:t>
            </a:r>
            <a:r>
              <a:rPr lang="ru-RU" sz="1600" dirty="0" smtClean="0">
                <a:solidFill>
                  <a:schemeClr val="bg1"/>
                </a:solidFill>
              </a:rPr>
              <a:t> районе протяженность автомобильных дорог местного значения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составляет 555,23 км, в том числе в собственности муниципального района 321,43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1406" y="857232"/>
            <a:ext cx="1928826" cy="37862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Доходы от уплаты акцизов на автомобильный бензин, прямогонный бензин, дизельное топливо, моторное масло для дизельных и карбюраторных (</a:t>
            </a:r>
            <a:r>
              <a:rPr lang="ru-RU" sz="1200" dirty="0" err="1" smtClean="0">
                <a:solidFill>
                  <a:schemeClr val="bg1"/>
                </a:solidFill>
              </a:rPr>
              <a:t>инжекторных</a:t>
            </a:r>
            <a:r>
              <a:rPr lang="ru-RU" sz="1200" dirty="0" smtClean="0">
                <a:solidFill>
                  <a:schemeClr val="bg1"/>
                </a:solidFill>
              </a:rPr>
              <a:t>) двигателей, производимых на территории РФ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  </a:r>
          </a:p>
        </p:txBody>
      </p:sp>
      <p:pic>
        <p:nvPicPr>
          <p:cNvPr id="15363" name="Picture 3" descr="C:\Users\Админ\Desktop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8604"/>
            <a:ext cx="3483656" cy="374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59721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57158" y="714356"/>
            <a:ext cx="5214942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будут финансироваться в рамках муниципальной программы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«Развитие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коммунальной и жилищной инфраструктуры»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1000108"/>
            <a:ext cx="2928926" cy="17859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ЖИЛИЩНОЕ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ХОЗЯЙСТВО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Средства</a:t>
            </a:r>
            <a:r>
              <a:rPr lang="ru-RU" dirty="0" smtClean="0">
                <a:latin typeface="+mj-lt"/>
                <a:ea typeface="+mj-ea"/>
                <a:cs typeface="+mj-cs"/>
              </a:rPr>
              <a:t> на уплату обязательных взносов на капитальный ремонт общего имущества в многоквартирных домах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29322" y="3000372"/>
            <a:ext cx="2928926" cy="3000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КОММУНАЛЬНОЕ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ХОЗЯЙСТВО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Расходы на приобретение водо</a:t>
            </a:r>
            <a:r>
              <a:rPr lang="ru-RU" dirty="0" smtClean="0">
                <a:latin typeface="+mj-lt"/>
                <a:ea typeface="+mj-ea"/>
                <a:cs typeface="+mj-cs"/>
              </a:rPr>
              <a:t>грейных котлов и проведение работ (оказание услуг), связанных с обеспечением функционирования систем теплоснабжения в границах </a:t>
            </a:r>
            <a:r>
              <a:rPr lang="ru-RU" dirty="0" err="1" smtClean="0">
                <a:latin typeface="+mj-lt"/>
                <a:ea typeface="+mj-ea"/>
                <a:cs typeface="+mj-cs"/>
              </a:rPr>
              <a:t>Котельничского</a:t>
            </a:r>
            <a:r>
              <a:rPr lang="ru-RU" dirty="0" smtClean="0">
                <a:latin typeface="+mj-lt"/>
                <a:ea typeface="+mj-ea"/>
                <a:cs typeface="+mj-cs"/>
              </a:rPr>
              <a:t> муниципального района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Расходы на образование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5008" y="571480"/>
            <a:ext cx="300039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Дошкольное образование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5 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прав на получение общедоступного и бесплатного дошкольного образования в муниципальных дошкольных образовательных организациях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питания льготной категории детей в образовательных учреждения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муниципального района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14282" y="21429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 rot="16200000">
            <a:off x="-428644" y="1071530"/>
            <a:ext cx="171451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162997,09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2018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214282" y="235743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 rot="16200000">
            <a:off x="-428644" y="3214670"/>
            <a:ext cx="171451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151426,92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2019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Содержимое 3"/>
          <p:cNvGraphicFramePr>
            <a:graphicFrameLocks/>
          </p:cNvGraphicFramePr>
          <p:nvPr/>
        </p:nvGraphicFramePr>
        <p:xfrm>
          <a:off x="214282" y="450057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 rot="16200000">
            <a:off x="-428644" y="5357810"/>
            <a:ext cx="171451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151797,49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2020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715008" y="2071678"/>
            <a:ext cx="3000396" cy="1357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Общее образование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 13 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прав на получение общедоступного и бесплатного дошкольного начального общего, основного общего, среднего общего и дополнительного образования детей в муниципальных общеобразовательных организациях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Создание в общеобразовательных организациях, расположенных в сельской местности, условий для занятий физической культурой и спортом (2018 год)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Подготовка образовательных учреждений к новому учебному году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5008" y="4071942"/>
            <a:ext cx="3000396" cy="1500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Молодёжная политика и оздоровление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стоимости питания детей в лагерях, организованных муниципальными учреждениями, осуществляющими организацию отдыха и оздоровления детей в каникулярное время с дневным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пребыванием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Мероприятия в сфере молодежной политики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Комплексные меры профилактики немедицинского потребления наркотических средств и их незаконного оборота в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районе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715008" y="3500438"/>
            <a:ext cx="3000396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Дополнительное образование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Финансовое обеспечение деятельности 3 районных учреждений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5008" y="5643554"/>
            <a:ext cx="3000396" cy="11430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Другие вопросы в области образования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Противодействие коррупции в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районе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деятельности централизованной бухгалтерии, методкабинета и хозяйственно-эксплуатационной группы Управления образования администрации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формирования районного бюджета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400" dirty="0" smtClean="0"/>
              <a:t>Формирование районного бюджета на 2018 и на плановый период 2019 и 2020 годы осуществлялось в соответствии с задачами, определёнными прогнозом социально-экономического развития района муниципальными программами </a:t>
            </a:r>
            <a:r>
              <a:rPr lang="ru-RU" sz="3400" dirty="0" err="1" smtClean="0"/>
              <a:t>Котельничского</a:t>
            </a:r>
            <a:r>
              <a:rPr lang="ru-RU" sz="3400" dirty="0" smtClean="0"/>
              <a:t> района.</a:t>
            </a:r>
          </a:p>
          <a:p>
            <a:pPr algn="just">
              <a:buNone/>
            </a:pPr>
            <a:r>
              <a:rPr lang="ru-RU" sz="3400" dirty="0" smtClean="0"/>
              <a:t>	Планирование районного бюджета осуществлялось в соответствии с методиками прогнозирования поступления доходов, утверждёнными главными администраторами доходов бюджетов бюджетной системы и приказом финансового управления от 01.08.2017 №52 «Об утверждении Порядка и Методики планирования бюджетных ассигнований районного бюджета».</a:t>
            </a:r>
            <a:endParaRPr lang="ru-RU" sz="3400" smtClean="0"/>
          </a:p>
          <a:p>
            <a:pPr algn="just">
              <a:buNone/>
            </a:pPr>
            <a:r>
              <a:rPr lang="ru-RU" dirty="0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культуру</a:t>
            </a:r>
            <a:endParaRPr lang="ru-RU" sz="2800" dirty="0"/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3286116" y="4429132"/>
          <a:ext cx="4857784" cy="225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00108"/>
            <a:ext cx="321471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Расходы будут осуществляться в рамках двух муниципальных программ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района Кировской области: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культуры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</a:rPr>
              <a:t> районе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Комплексные меры профилактики немедицинского потребления наркотических средств и их незаконного оборота в </a:t>
            </a:r>
            <a:r>
              <a:rPr lang="ru-RU" sz="14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</a:rPr>
              <a:t> районе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214678" y="357166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7358082" y="642918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7584,5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358082" y="271462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7311,3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58082" y="4643446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7339,0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82" y="121442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2018 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58082" y="521495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2020 г.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328612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2019 г.</a:t>
            </a:r>
            <a:endParaRPr lang="ru-RU" sz="1400" dirty="0"/>
          </a:p>
        </p:txBody>
      </p:sp>
      <p:graphicFrame>
        <p:nvGraphicFramePr>
          <p:cNvPr id="25" name="Содержимое 3"/>
          <p:cNvGraphicFramePr>
            <a:graphicFrameLocks/>
          </p:cNvGraphicFramePr>
          <p:nvPr/>
        </p:nvGraphicFramePr>
        <p:xfrm>
          <a:off x="3286116" y="2285992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386" name="Picture 2" descr="C:\Users\Админ\Desktop\Рисунок3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429132"/>
            <a:ext cx="3687914" cy="1509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Расходы на социальную политику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785794"/>
            <a:ext cx="3286116" cy="6771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Пенсионное обеспечение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выплата доплат к пенсии за выслугу лет муниципальным служащим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3643314"/>
            <a:ext cx="3286116" cy="16004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вопросы в области соц. политики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Всероссийской общественной организации ветеранов (пенсионеров) войны, труда, Вооруженных сил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общественной организации «Всероссийское общество инвалидов»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8" y="1571612"/>
            <a:ext cx="3286116" cy="10156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Социальное обеспечение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Меры соц. поддержки гражданам за счет средств областной субвенции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Расходы на выплату мер социальной поддержки по договорам о целевом обучении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2643182"/>
            <a:ext cx="3286116" cy="9541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Охрана семьи и детства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Меры социальной поддержки семей с детьми за счет средств областной субвенции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5380672"/>
            <a:ext cx="285752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2 муниципальных программ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 Кировской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Расходы на физическую культуру и спорт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72132" y="1428736"/>
            <a:ext cx="3286116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муниципальной программы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 «Развитие  физической культуры и спорта»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3143248"/>
            <a:ext cx="3286116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официальных спортивных мероприятий и обеспечение участия спортивных сборных команд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спортивных соревнованиях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физкультурных мероприятий, в том числе Фестивалей инвалидного спорта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540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предоставление межбюджетных трансфертов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7180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92932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00496" y="500042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2019</a:t>
            </a:r>
            <a:endParaRPr lang="ru-RU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6858016" y="500042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2020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3429000"/>
          <a:ext cx="8286808" cy="281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1285884"/>
                <a:gridCol w="1143008"/>
                <a:gridCol w="1143008"/>
              </a:tblGrid>
              <a:tr h="1909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2197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Дотация на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сбалансированности бюджетов сельских поселений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400" baseline="0" dirty="0" err="1" smtClean="0"/>
                        <a:t>отельничского</a:t>
                      </a:r>
                      <a:r>
                        <a:rPr lang="ru-RU" sz="1400" baseline="0" dirty="0" smtClean="0"/>
                        <a:t> района, тыс. руб.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25089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25403,6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25646,6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620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Дотации на выравнивание бюджетной обеспеченности сельских поселений </a:t>
                      </a:r>
                      <a:r>
                        <a:rPr lang="ru-RU" sz="1400" baseline="0" dirty="0" err="1" smtClean="0"/>
                        <a:t>Котельничского</a:t>
                      </a:r>
                      <a:r>
                        <a:rPr lang="ru-RU" sz="1400" baseline="0" dirty="0" smtClean="0"/>
                        <a:t> района, тыс. руб.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9984</a:t>
                      </a:r>
                      <a:endParaRPr lang="ru-RU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9879</a:t>
                      </a:r>
                      <a:endParaRPr lang="ru-RU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9778</a:t>
                      </a:r>
                      <a:endParaRPr lang="ru-RU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29541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Субсидия местным бюджетам на выравнивание обеспеченности муниципальных образований области по реализации или их отдельных расходных обязательств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7464,46</a:t>
                      </a:r>
                      <a:endParaRPr lang="ru-RU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7464,46</a:t>
                      </a:r>
                      <a:endParaRPr lang="ru-RU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7464,46</a:t>
                      </a:r>
                      <a:endParaRPr lang="ru-RU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29541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Иные межбюджетные трансферты, тыс. руб.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3173,2</a:t>
                      </a:r>
                      <a:endParaRPr lang="ru-RU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2473,2</a:t>
                      </a:r>
                      <a:endParaRPr lang="ru-RU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2473,2</a:t>
                      </a:r>
                      <a:endParaRPr lang="ru-RU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90925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45710,66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45220,26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45362,26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3071810"/>
            <a:ext cx="452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Межбюджетные трансферты в 2018-2020 гг.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ВЫПЛАТЫ</a:t>
            </a:r>
            <a:endParaRPr lang="ru-RU" sz="7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Выплаты отдельным категориям граждан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142984"/>
          <a:ext cx="871543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24"/>
                <a:gridCol w="925001"/>
                <a:gridCol w="1397737"/>
                <a:gridCol w="1397737"/>
                <a:gridCol w="1397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выплаты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Число получателей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2018</a:t>
                      </a:r>
                      <a:r>
                        <a:rPr lang="ru-RU" sz="1400" baseline="0" dirty="0" smtClean="0"/>
                        <a:t> год</a:t>
                      </a:r>
                      <a:r>
                        <a:rPr lang="ru-RU" sz="1400" dirty="0" smtClean="0"/>
                        <a:t>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2019</a:t>
                      </a:r>
                      <a:r>
                        <a:rPr lang="ru-RU" sz="1400" baseline="0" dirty="0" smtClean="0"/>
                        <a:t> 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2020</a:t>
                      </a:r>
                      <a:r>
                        <a:rPr lang="ru-RU" sz="1400" baseline="0" dirty="0" smtClean="0"/>
                        <a:t> 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Частичная компенсация</a:t>
                      </a:r>
                      <a:r>
                        <a:rPr lang="ru-RU" sz="1400" baseline="0" dirty="0" smtClean="0"/>
                        <a:t> расходов на оплату жилого помещения и коммунальных услуг в виде ежемесячной денежной выплаты отдельным категориям специалистов, работающих в муниципальных учреждениях и проживающих в сельских населенных пунктах или поселках городского типа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347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347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Компенсация расходов на оплату жилых помещений,</a:t>
                      </a:r>
                      <a:r>
                        <a:rPr lang="ru-RU" sz="1400" baseline="0" dirty="0" smtClean="0"/>
                        <a:t> отопления и электроснабжения в виде ежемесячной денежной выплаты руководителям, педагогическим работникам и иным специалистам (за исключением совместителей) муниципальных образовательных организаций, организаций для детей-сирот и детей, оставшихся без попечения родителей, проживающим и работающим в сельских населенных пунктах (поселках городского типа)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11163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11510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Выплаты учащимся, студентам и молодежи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78"/>
                <a:gridCol w="928694"/>
                <a:gridCol w="857256"/>
                <a:gridCol w="1000132"/>
                <a:gridCol w="857256"/>
                <a:gridCol w="928694"/>
                <a:gridCol w="9000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выплат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 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Число получателей, человек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Расходы,</a:t>
                      </a:r>
                    </a:p>
                    <a:p>
                      <a:pPr algn="ctr"/>
                      <a:r>
                        <a:rPr lang="ru-RU" sz="1000" dirty="0" smtClean="0"/>
                        <a:t>тыс. рублей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на выплату мер социальной поддержки по договорам о целевом обучении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7620" y="12144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12144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121442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254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Выплаты на охрану семьи и детства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715437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785818"/>
                <a:gridCol w="1071570"/>
                <a:gridCol w="785818"/>
                <a:gridCol w="1071570"/>
                <a:gridCol w="785818"/>
                <a:gridCol w="10715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выплаты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2018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2019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2020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, тыс.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прав детей-сирот и детей, оставшихся без попечения родителей, лиц из числа детей-сирот</a:t>
                      </a:r>
                      <a:r>
                        <a:rPr lang="ru-RU" sz="1200" baseline="0" dirty="0" smtClean="0"/>
                        <a:t> на жилое помещение в соответствии с Законом Кировской области «О социальной поддержке детей-сирот и детей, оставшихся без попечения родителей, лиц из числа детей-сирот, детей попавших в сложную жизненную ситуацию»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7119,4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5672,30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7090,4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Компенсация платы взимаемой с родителей (законных представителей) за присмотр и уход за детьми</a:t>
                      </a:r>
                      <a:r>
                        <a:rPr lang="ru-RU" sz="1200" baseline="0" dirty="0" smtClean="0"/>
                        <a:t> в образовательных организациях, реализующих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747,2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747,2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747,2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Ежемесячные</a:t>
                      </a:r>
                      <a:r>
                        <a:rPr lang="ru-RU" sz="1200" baseline="0" dirty="0" smtClean="0"/>
                        <a:t> денежные выплаты на детей-сирот и детей, оставшихся без попечения родителей, находящихся под опекой (попечительством), в приемной семье, и по начислению и выплате ежемесячного вознаграждения, причитающегося приемным родителям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3658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3658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11524,6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10077,2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11495,6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МУНИЦИПАЛЬНЫЙ ДОЛГ</a:t>
            </a:r>
            <a:endParaRPr lang="ru-RU" sz="7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Муниципальный долг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642918"/>
            <a:ext cx="6429420" cy="142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Верхний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предел муниципального долга 5000 </a:t>
            </a:r>
            <a:r>
              <a:rPr lang="ru-RU" dirty="0" smtClean="0">
                <a:solidFill>
                  <a:schemeClr val="bg1"/>
                </a:solidFill>
              </a:rPr>
              <a:t>тыс. руб. на 01.01.2019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5000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Предельный объем муниципального внутреннего долга в 2018 году 14300 тыс.руб.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16200000">
            <a:off x="-214330" y="1071530"/>
            <a:ext cx="1428760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16200000">
            <a:off x="-250049" y="2893199"/>
            <a:ext cx="150019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2019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16200000">
            <a:off x="-178611" y="4679149"/>
            <a:ext cx="135732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2020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357290" y="2428868"/>
            <a:ext cx="6500858" cy="1500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Верхний предел муниципального долга 3800 тыс. руб. на 01.01.2020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3800тыс.руб.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Предельный объем муниципального внутреннего долга в 2019 году 11800 тыс.руб.</a:t>
            </a:r>
          </a:p>
          <a:p>
            <a:pPr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57290" y="4286256"/>
            <a:ext cx="6500858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Верхний предел муниципального долга 3800 тыс. руб. на 01.01.2021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3800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Предельный объем муниципального внутреннего долга в 2020 году 10600 тыс.руб.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Показатели социально-экономического развития </a:t>
            </a:r>
            <a:r>
              <a:rPr lang="ru-RU" sz="3200" dirty="0" err="1" smtClean="0"/>
              <a:t>Котельничского</a:t>
            </a:r>
            <a:r>
              <a:rPr lang="ru-RU" sz="3200" dirty="0" smtClean="0"/>
              <a:t> района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786874" cy="498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857256"/>
                <a:gridCol w="857256"/>
                <a:gridCol w="928694"/>
                <a:gridCol w="928694"/>
                <a:gridCol w="928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год (отчёт)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 (оценка)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Среднегодовая численность населения, 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13,66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13,32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12,70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12,40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оплаты труда,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614231,10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625389,00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647950,00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672708,00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701209,00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заработная плата в расчете на одного работника,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14529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15038,30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15769,8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16512,2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17288,2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 прибыльных предприятий (с учетом предприятий</a:t>
                      </a:r>
                      <a:r>
                        <a:rPr lang="ru-RU" sz="1200" baseline="0" dirty="0" smtClean="0"/>
                        <a:t> сельского хозяйства),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143583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131250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132150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133320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134340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 том числе прибыль прибыльных  </a:t>
                      </a:r>
                      <a:r>
                        <a:rPr lang="ru-RU" sz="1200" baseline="0" dirty="0" smtClean="0"/>
                        <a:t>сельскохозяйственных предприятий, тыс. рублей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106992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95390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96500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97000</a:t>
                      </a:r>
                      <a:endParaRPr lang="ru-RU" sz="1200" dirty="0"/>
                    </a:p>
                  </a:txBody>
                  <a:tcPr/>
                </a:tc>
              </a:tr>
              <a:tr h="5824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малых предприятий (с учетом </a:t>
                      </a:r>
                      <a:r>
                        <a:rPr lang="ru-RU" sz="1200" dirty="0" err="1" smtClean="0"/>
                        <a:t>микропредприятий</a:t>
                      </a:r>
                      <a:r>
                        <a:rPr lang="ru-RU" sz="1200" dirty="0" smtClean="0"/>
                        <a:t>), тыс.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758060,00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793360,00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846612,00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848779,30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852654,00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Остаточная балансовая стоимость основных фондов на конец года, тыс.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1464792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1527388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1570964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1611741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1649706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за период с начала года,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физического</a:t>
                      </a:r>
                      <a:r>
                        <a:rPr lang="ru-RU" sz="1200" baseline="0" dirty="0" smtClean="0"/>
                        <a:t> объема платных услуг населению, % к предыдущему году в сопоставимых ценах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Индекс-дефлятор</a:t>
                      </a:r>
                      <a:r>
                        <a:rPr lang="ru-RU" sz="1200" baseline="0" dirty="0" smtClean="0"/>
                        <a:t> объема платных услуг,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Контактная информация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Финансовое управление администрации Кировской области </a:t>
            </a:r>
            <a:r>
              <a:rPr lang="ru-RU" sz="2400" dirty="0" err="1" smtClean="0"/>
              <a:t>Котельничского</a:t>
            </a:r>
            <a:r>
              <a:rPr lang="ru-RU" sz="2400" dirty="0" smtClean="0"/>
              <a:t> района</a:t>
            </a:r>
          </a:p>
          <a:p>
            <a:pPr algn="ctr">
              <a:buNone/>
            </a:pPr>
            <a:r>
              <a:rPr lang="ru-RU" sz="2400" dirty="0" smtClean="0"/>
              <a:t>ул. Карла Маркса, д.16, г. Котельнич, 612607,</a:t>
            </a:r>
          </a:p>
          <a:p>
            <a:pPr algn="ctr">
              <a:buNone/>
            </a:pPr>
            <a:r>
              <a:rPr lang="ru-RU" sz="2400" dirty="0" smtClean="0"/>
              <a:t>тел. (83342) 4-07-18,</a:t>
            </a:r>
          </a:p>
          <a:p>
            <a:pPr algn="ctr">
              <a:buNone/>
            </a:pPr>
            <a:r>
              <a:rPr lang="en-US" sz="2400" dirty="0" smtClean="0"/>
              <a:t>E-mail: </a:t>
            </a:r>
            <a:r>
              <a:rPr lang="en-US" sz="2400" dirty="0" smtClean="0">
                <a:hlinkClick r:id="rId2"/>
              </a:rPr>
              <a:t>fo13@depfin.kirov.ru</a:t>
            </a: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Интернет сайт: </a:t>
            </a:r>
            <a:r>
              <a:rPr lang="en-US" sz="2400" dirty="0" smtClean="0">
                <a:hlinkClick r:id="rId3"/>
              </a:rPr>
              <a:t>http://www.kotelnich-msu.ru/</a:t>
            </a: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Режим работы:</a:t>
            </a:r>
          </a:p>
          <a:p>
            <a:pPr algn="ctr">
              <a:buNone/>
            </a:pPr>
            <a:r>
              <a:rPr lang="ru-RU" sz="2000" dirty="0" smtClean="0"/>
              <a:t>понедельник-четверг с 7:48 до 17:00</a:t>
            </a:r>
          </a:p>
          <a:p>
            <a:pPr algn="ctr">
              <a:buNone/>
            </a:pPr>
            <a:r>
              <a:rPr lang="ru-RU" sz="2000" dirty="0" smtClean="0"/>
              <a:t>пятница с 7:48 до 16:00</a:t>
            </a:r>
          </a:p>
          <a:p>
            <a:pPr algn="ctr">
              <a:buNone/>
            </a:pPr>
            <a:r>
              <a:rPr lang="ru-RU" sz="2000" dirty="0" smtClean="0"/>
              <a:t>перерыв на обед с 12 до 13 часов</a:t>
            </a:r>
          </a:p>
          <a:p>
            <a:pPr algn="ctr">
              <a:buNone/>
            </a:pPr>
            <a:r>
              <a:rPr lang="ru-RU" sz="2000" dirty="0" smtClean="0"/>
              <a:t>суббота-воскресенье выходной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районного бюджета, тыс. рублей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072074"/>
            <a:ext cx="7715304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Бюджет</a:t>
            </a:r>
            <a:r>
              <a:rPr lang="ru-RU" dirty="0" smtClean="0"/>
              <a:t> – план доходов и расходов государства, субъекта Российской Федерации, муниципального образования, необходимый для обеспечения выполнения ими своих обязательств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ДОХОДЫ</a:t>
            </a:r>
            <a:endParaRPr lang="ru-RU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районного бюджета, тыс. рублей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14546" y="1285861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71868" y="128586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929190" y="128586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286512" y="128586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7643834" y="128586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58" y="1285860"/>
            <a:ext cx="1571636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Налоговые доходы</a:t>
            </a:r>
          </a:p>
          <a:p>
            <a:r>
              <a:rPr lang="ru-RU" sz="1200" dirty="0" smtClean="0"/>
              <a:t>сумма налоговых доходов и удельный вес налоговых доходов в объеме налоговых и неналоговых доходов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250030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73,4%</a:t>
            </a:r>
          </a:p>
          <a:p>
            <a:r>
              <a:rPr lang="ru-RU" sz="1200" dirty="0" smtClean="0"/>
              <a:t>45452,3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250030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77,0%</a:t>
            </a:r>
          </a:p>
          <a:p>
            <a:r>
              <a:rPr lang="ru-RU" sz="1200" dirty="0" smtClean="0"/>
              <a:t>50113,9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250030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75,9%</a:t>
            </a:r>
          </a:p>
          <a:p>
            <a:r>
              <a:rPr lang="ru-RU" sz="1200" dirty="0" smtClean="0"/>
              <a:t>48124,8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250030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76,2%</a:t>
            </a:r>
          </a:p>
          <a:p>
            <a:r>
              <a:rPr lang="ru-RU" sz="1200" dirty="0" smtClean="0"/>
              <a:t>49906,07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2462" y="2500306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76,3%</a:t>
            </a:r>
          </a:p>
          <a:p>
            <a:r>
              <a:rPr lang="ru-RU" sz="1200" dirty="0" smtClean="0"/>
              <a:t>51744,46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2214546" y="3286125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/>
        </p:nvGraphicFramePr>
        <p:xfrm>
          <a:off x="3571868" y="3286124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4929190" y="3286124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6286512" y="3286124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7643834" y="3286124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7158" y="3286124"/>
            <a:ext cx="1571636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Неналоговые доходы</a:t>
            </a:r>
          </a:p>
          <a:p>
            <a:r>
              <a:rPr lang="ru-RU" sz="1200" dirty="0" smtClean="0"/>
              <a:t>сумма неналоговых доходов и удельный вес неналоговых доходов в объеме налоговых и неналоговых доходов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4500570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26,6%</a:t>
            </a:r>
          </a:p>
          <a:p>
            <a:r>
              <a:rPr lang="ru-RU" sz="1200" dirty="0" smtClean="0"/>
              <a:t>16435,4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9058" y="4500570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23,0%</a:t>
            </a:r>
          </a:p>
          <a:p>
            <a:r>
              <a:rPr lang="ru-RU" sz="1200" dirty="0" smtClean="0"/>
              <a:t>15240,5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4500570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24,1%</a:t>
            </a:r>
          </a:p>
          <a:p>
            <a:r>
              <a:rPr lang="ru-RU" sz="1200" dirty="0" smtClean="0"/>
              <a:t>15282,5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4500570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23,8%</a:t>
            </a:r>
          </a:p>
          <a:p>
            <a:r>
              <a:rPr lang="ru-RU" sz="1200" dirty="0" smtClean="0"/>
              <a:t>15569,81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072462" y="4500570"/>
            <a:ext cx="9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23,7%</a:t>
            </a:r>
          </a:p>
          <a:p>
            <a:r>
              <a:rPr lang="ru-RU" sz="1200" dirty="0" smtClean="0"/>
              <a:t>16098,19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4546" y="857232"/>
            <a:ext cx="139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2016 год (отчет)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86182" y="857232"/>
            <a:ext cx="93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2017 год*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43504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2018 год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500826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2019 год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858148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2020 год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Объем и структура 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6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143240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6072198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48124,8 тыс. руб. – всего налоговых доходов.</a:t>
            </a:r>
          </a:p>
          <a:p>
            <a:r>
              <a:rPr lang="ru-RU" sz="1000" dirty="0" smtClean="0"/>
              <a:t>Это составляет 14,7% в общем объеме доходов.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49906,07 тыс. руб. – всего налоговых доходов.</a:t>
            </a:r>
          </a:p>
          <a:p>
            <a:r>
              <a:rPr lang="ru-RU" sz="1000" dirty="0" smtClean="0"/>
              <a:t>Это составляет 15,9%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51744,46 тыс. руб. – всего налоговых доходов.</a:t>
            </a:r>
          </a:p>
          <a:p>
            <a:r>
              <a:rPr lang="ru-RU" sz="1000" dirty="0" smtClean="0"/>
              <a:t>Это составляет 16,3% в общем объеме доходов.</a:t>
            </a: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Налог на доходы физических лиц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5686436" cy="218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1285860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14486,3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214422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15123,2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1000108"/>
            <a:ext cx="8691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15695,48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785794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16352,0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00760" y="785794"/>
            <a:ext cx="2943188" cy="18573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доходы физических лиц (НДФЛ) – основной вид прямых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налогов. Исчисляется в процентах от совокупного дохода физических лиц за вычетом документально подтверждённых расходов в соответствии с действующим законодательством.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23,8%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24,0%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24,1%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налога в общем объеме налоговых и неналоговых доходов районного бюджета в 2018, 2019 и 2020 годах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70" y="2786058"/>
            <a:ext cx="16430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Вознаграждение за выполнение трудовых или иных обязанностей;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продажи имущества, находившегося в собственности менее 3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сдачи имущества в аренду;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источников за пределами РФ;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в виде разного рода выигрышей;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44" y="2786058"/>
            <a:ext cx="17145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необлагаемые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продажи имущества, находившегося в собственности более трех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в порядке наследования;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5393537" y="4679165"/>
            <a:ext cx="3786214" cy="1588"/>
          </a:xfrm>
          <a:prstGeom prst="straightConnector1">
            <a:avLst/>
          </a:prstGeom>
          <a:ln>
            <a:prstDash val="sysDot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2757</TotalTime>
  <Words>3185</Words>
  <Application>Microsoft Office PowerPoint</Application>
  <PresentationFormat>Экран (4:3)</PresentationFormat>
  <Paragraphs>654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Бюджет для граждан</vt:lpstr>
      <vt:lpstr>Составление проекта районного бюджета основывается на:</vt:lpstr>
      <vt:lpstr>Особенности формирования районного бюджета</vt:lpstr>
      <vt:lpstr>Показатели социально-экономического развития Котельничского района </vt:lpstr>
      <vt:lpstr>Основные характеристики районного бюджета, тыс. рублей</vt:lpstr>
      <vt:lpstr>ДОХОДЫ</vt:lpstr>
      <vt:lpstr>Доходы районного бюджета, тыс. рублей</vt:lpstr>
      <vt:lpstr>Объем и структура налоговых доходов</vt:lpstr>
      <vt:lpstr>Налог на доходы физических лиц</vt:lpstr>
      <vt:lpstr>Доходы от акцизов на нефтепродукты</vt:lpstr>
      <vt:lpstr>Налоги на совокупный доход</vt:lpstr>
      <vt:lpstr>Налоги на имущество</vt:lpstr>
      <vt:lpstr>Объем и структура неналоговых доходов</vt:lpstr>
      <vt:lpstr>Объем и структура безвозмездных поступлений</vt:lpstr>
      <vt:lpstr>РАСХОДЫ</vt:lpstr>
      <vt:lpstr>Расходы районного бюджета, тыс. рублей</vt:lpstr>
      <vt:lpstr>Расходы районного бюджета по разделам бюджетной классификации расходов бюджетов, тыс. рублей</vt:lpstr>
      <vt:lpstr>Расходы на реализацию муниципальных программ Котельничского района в 2016 году</vt:lpstr>
      <vt:lpstr>Расходы на реализацию муниципальных программ Котельничского района в 2017 году</vt:lpstr>
      <vt:lpstr>Расходы на реализацию муниципальных программ Котельничского района в 2018 году</vt:lpstr>
      <vt:lpstr>Расходы на реализацию муниципальных программ Котельничского района в 2019 году</vt:lpstr>
      <vt:lpstr>Расходы на реализацию муниципальных программ Котельничского района в 2020 году</vt:lpstr>
      <vt:lpstr>Расходы на общегосударственные вопросы</vt:lpstr>
      <vt:lpstr>Расходы на национальную оборону, национальную безопасность и правоохранительную деятельность</vt:lpstr>
      <vt:lpstr>Расходы на национальную экономику</vt:lpstr>
      <vt:lpstr>Расходы на сельское хозяйство</vt:lpstr>
      <vt:lpstr>Расходы на дорожное хозяйство (дорожный фонд) тыс. руб.</vt:lpstr>
      <vt:lpstr>Расходы на жилищно-коммунальное хозяйство</vt:lpstr>
      <vt:lpstr>Расходы на образование</vt:lpstr>
      <vt:lpstr>Расходы на культуру</vt:lpstr>
      <vt:lpstr>Расходы на социальную политику</vt:lpstr>
      <vt:lpstr>Расходы на физическую культуру и спорт</vt:lpstr>
      <vt:lpstr>Расходы на предоставление межбюджетных трансфертов</vt:lpstr>
      <vt:lpstr>ВЫПЛАТЫ</vt:lpstr>
      <vt:lpstr>Выплаты отдельным категориям граждан</vt:lpstr>
      <vt:lpstr>Выплаты учащимся, студентам и молодежи</vt:lpstr>
      <vt:lpstr>Выплаты на охрану семьи и детства</vt:lpstr>
      <vt:lpstr>МУНИЦИПАЛЬНЫЙ ДОЛГ</vt:lpstr>
      <vt:lpstr>Муниципальный долг Котельничского района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</dc:creator>
  <cp:lastModifiedBy>Админ</cp:lastModifiedBy>
  <cp:revision>251</cp:revision>
  <dcterms:created xsi:type="dcterms:W3CDTF">2016-11-28T06:42:45Z</dcterms:created>
  <dcterms:modified xsi:type="dcterms:W3CDTF">2017-12-12T08:37:05Z</dcterms:modified>
</cp:coreProperties>
</file>